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5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71AA2D-5C62-2645-A136-D55B74C5BFDF}" v="1" dt="2024-08-21T14:51:26.3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45"/>
  </p:normalViewPr>
  <p:slideViewPr>
    <p:cSldViewPr snapToGrid="0">
      <p:cViewPr varScale="1">
        <p:scale>
          <a:sx n="100" d="100"/>
          <a:sy n="100" d="100"/>
        </p:scale>
        <p:origin x="8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uschler, Lauren" userId="ff33e8f2-6081-4a25-bae7-a8a0ec838be9" providerId="ADAL" clId="{9971AA2D-5C62-2645-A136-D55B74C5BFDF}"/>
    <pc:docChg chg="custSel addSld modSld">
      <pc:chgData name="Teuschler, Lauren" userId="ff33e8f2-6081-4a25-bae7-a8a0ec838be9" providerId="ADAL" clId="{9971AA2D-5C62-2645-A136-D55B74C5BFDF}" dt="2024-08-21T14:51:26.495" v="3" actId="27636"/>
      <pc:docMkLst>
        <pc:docMk/>
      </pc:docMkLst>
      <pc:sldChg chg="modSp add mod">
        <pc:chgData name="Teuschler, Lauren" userId="ff33e8f2-6081-4a25-bae7-a8a0ec838be9" providerId="ADAL" clId="{9971AA2D-5C62-2645-A136-D55B74C5BFDF}" dt="2024-08-21T14:51:26.495" v="3" actId="27636"/>
        <pc:sldMkLst>
          <pc:docMk/>
          <pc:sldMk cId="0" sldId="275"/>
        </pc:sldMkLst>
        <pc:spChg chg="mod">
          <ac:chgData name="Teuschler, Lauren" userId="ff33e8f2-6081-4a25-bae7-a8a0ec838be9" providerId="ADAL" clId="{9971AA2D-5C62-2645-A136-D55B74C5BFDF}" dt="2024-08-21T14:51:26.487" v="1" actId="27636"/>
          <ac:spMkLst>
            <pc:docMk/>
            <pc:sldMk cId="0" sldId="275"/>
            <ac:spMk id="35" creationId="{00000000-0000-0000-0000-000000000000}"/>
          </ac:spMkLst>
        </pc:spChg>
        <pc:spChg chg="mod">
          <ac:chgData name="Teuschler, Lauren" userId="ff33e8f2-6081-4a25-bae7-a8a0ec838be9" providerId="ADAL" clId="{9971AA2D-5C62-2645-A136-D55B74C5BFDF}" dt="2024-08-21T14:51:26.495" v="3" actId="27636"/>
          <ac:spMkLst>
            <pc:docMk/>
            <pc:sldMk cId="0" sldId="275"/>
            <ac:spMk id="120834" creationId="{00000000-0000-0000-0000-000000000000}"/>
          </ac:spMkLst>
        </pc:spChg>
        <pc:spChg chg="mod">
          <ac:chgData name="Teuschler, Lauren" userId="ff33e8f2-6081-4a25-bae7-a8a0ec838be9" providerId="ADAL" clId="{9971AA2D-5C62-2645-A136-D55B74C5BFDF}" dt="2024-08-21T14:51:26.495" v="2" actId="27636"/>
          <ac:spMkLst>
            <pc:docMk/>
            <pc:sldMk cId="0" sldId="275"/>
            <ac:spMk id="12083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6EB82-FCE1-C7ED-54D4-1FFDA3F1D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6391D0-5721-B3E2-9D39-6B850C5470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00A81-AE46-D4E8-CF5C-99AA02780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339E8-B39B-5E43-9E8E-CF690B253061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67786-D47B-1EB8-3FC8-5CC58CCD3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3E78DF-2F97-93CC-1DEC-4D06BFAB5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91A4-983F-954E-9497-48B73E5BF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932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65475-668C-8851-9241-210C4FA3B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30E2D7-E79F-A376-382A-E1B8FD24E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B181C-84A9-2AA1-EE93-81C77AA3E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339E8-B39B-5E43-9E8E-CF690B253061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421FA-E54C-DB9D-4044-00C437FDF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517AE-59F7-1F08-F523-11E6A89A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91A4-983F-954E-9497-48B73E5BF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39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3CBA39-5BFE-2E9B-9439-7DAD0672FC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298D51-7FBA-1368-D980-BF9AFEF3C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5F5B7-5F54-7CDA-997D-10B60DF19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339E8-B39B-5E43-9E8E-CF690B253061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46509C-C8C5-B07F-18AE-B2209FE72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9EEA82-C170-05DD-0095-586A57287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91A4-983F-954E-9497-48B73E5BF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54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NA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018" y="636654"/>
            <a:ext cx="8362723" cy="160404"/>
          </a:xfrm>
        </p:spPr>
        <p:txBody>
          <a:bodyPr/>
          <a:lstStyle>
            <a:lvl2pPr>
              <a:defRPr sz="833"/>
            </a:lvl2pPr>
            <a:lvl3pPr>
              <a:defRPr sz="833"/>
            </a:lvl3pPr>
            <a:lvl4pPr>
              <a:defRPr sz="833"/>
            </a:lvl4pPr>
            <a:lvl5pPr>
              <a:defRPr sz="833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01145" y="976312"/>
            <a:ext cx="9549679" cy="223963"/>
          </a:xfrm>
        </p:spPr>
        <p:txBody>
          <a:bodyPr/>
          <a:lstStyle>
            <a:lvl1pPr>
              <a:lnSpc>
                <a:spcPct val="95000"/>
              </a:lnSpc>
              <a:defRPr sz="833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941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5C2AF-B885-D3FE-B375-134258FEB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3A2B6-6C5F-9D53-CDFE-41C528557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AFEC0-00FF-C9B8-FDF7-828A4D446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339E8-B39B-5E43-9E8E-CF690B253061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8F0ED-92D2-763B-6928-6EF8D9FF8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433AA-E6BF-8FCE-D598-8A09AB907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91A4-983F-954E-9497-48B73E5BF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63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D5026-3016-3F71-84CF-5BB0CA8B8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C07CE-8D9A-BA84-A8A3-09CD6B6A4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B217B-5640-78B4-5339-8809F70B6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339E8-B39B-5E43-9E8E-CF690B253061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388C6-94A7-AF1C-23DE-0CA9C0C8A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26604-DF3E-C67D-237D-5A1F4FFF6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91A4-983F-954E-9497-48B73E5BF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60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96EA3-FE6A-18D0-ECE0-21AA613D2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081F9-6A98-E156-63B4-7962EDCC4A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BA2D8B-2865-F597-3664-74E010331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C380BE-8AF3-8154-8184-607685DF3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339E8-B39B-5E43-9E8E-CF690B253061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C4A677-9BBB-7288-6772-9F715E89C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67498B-49F9-59B3-3844-9755C384A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91A4-983F-954E-9497-48B73E5BF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26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9F59C-CF00-CAD6-3224-19D29E654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5148A7-39B6-F0C3-E53A-1767044CC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81B5E6-8262-739D-3AC7-7949FF3EFC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1A426D-FD15-138B-A4BA-8002302FCB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BE4F48-ABC6-5C30-8730-0DAC5524FC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0379F4-ED3F-B88F-F2DC-C8476BAF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339E8-B39B-5E43-9E8E-CF690B253061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C8C2E-3C76-00A7-0D1E-81A5AB400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7C882E-ACF0-DAFC-7E56-0DFA2F995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91A4-983F-954E-9497-48B73E5BF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88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EBDF2-802C-9D66-A4A1-38792A35B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461EC5-9D03-D385-9E09-96FBE7A1F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339E8-B39B-5E43-9E8E-CF690B253061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C3BF28-D37D-C5F1-DDE7-333F07838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EB7FBB-A001-67F6-5A94-E817AC997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91A4-983F-954E-9497-48B73E5BF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579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2AE948-9A59-E2E8-960C-16B934C8A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339E8-B39B-5E43-9E8E-CF690B253061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4FFE5A-062E-404D-840F-3F7F21B25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5E18F7-7271-AE32-B78C-3810BC68B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91A4-983F-954E-9497-48B73E5BF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472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A5A24-34CE-1536-A418-77D370B77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E39C4-5D77-3D5E-6D05-882E89159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610C0D-9DD4-8EE3-D9AB-27D3C1474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39ABB-7147-A1C0-EAA1-B2AE823C2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339E8-B39B-5E43-9E8E-CF690B253061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510712-47F0-C959-76F9-39B6E14DD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BD4CD5-7E7A-F868-AB44-28A65A0FE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91A4-983F-954E-9497-48B73E5BF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56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7770D-223A-4443-17E8-2127D00E5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854F49-A984-2E73-7C42-541C93C588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B710F-50EA-3854-09BF-0CB6BF285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F832D1-D812-A25D-C5CD-42CB036F1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339E8-B39B-5E43-9E8E-CF690B253061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4DE137-AC6D-D208-3B74-64A5AFF21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DBEC8-A14F-DAFC-A4D9-9BFFCD792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91A4-983F-954E-9497-48B73E5BF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24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534865-43A3-4A49-2FCA-C281EDD4A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31350-F3B9-5C92-FF32-04065D187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4A422-8E38-DE88-DF5E-A10516A91C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3339E8-B39B-5E43-9E8E-CF690B253061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02F71-0948-2E34-3395-5610D2303B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90F2C-D1DA-E8D0-8507-D4CF2E5F4D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8291A4-983F-954E-9497-48B73E5BF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1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656" y="177836"/>
            <a:ext cx="8018949" cy="264914"/>
          </a:xfrm>
        </p:spPr>
        <p:txBody>
          <a:bodyPr>
            <a:normAutofit fontScale="90000"/>
          </a:bodyPr>
          <a:lstStyle/>
          <a:p>
            <a:r>
              <a:rPr lang="en-US" dirty="0"/>
              <a:t>Project Title: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1FA2606-18A0-6933-2FF8-E084E2A2E6DC}"/>
              </a:ext>
            </a:extLst>
          </p:cNvPr>
          <p:cNvSpPr txBox="1"/>
          <p:nvPr/>
        </p:nvSpPr>
        <p:spPr>
          <a:xfrm>
            <a:off x="8467854" y="56495"/>
            <a:ext cx="3714621" cy="8002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Date:</a:t>
            </a:r>
          </a:p>
          <a:p>
            <a:r>
              <a:rPr lang="en-US" sz="1400" dirty="0"/>
              <a:t>Version number:</a:t>
            </a:r>
          </a:p>
          <a:p>
            <a:endParaRPr lang="en-US" dirty="0"/>
          </a:p>
        </p:txBody>
      </p:sp>
      <p:grpSp>
        <p:nvGrpSpPr>
          <p:cNvPr id="2" name="Group 1" descr="Background and Problem Statement"/>
          <p:cNvGrpSpPr/>
          <p:nvPr/>
        </p:nvGrpSpPr>
        <p:grpSpPr>
          <a:xfrm>
            <a:off x="320977" y="748639"/>
            <a:ext cx="3802988" cy="276558"/>
            <a:chOff x="1600407" y="6614785"/>
            <a:chExt cx="14898342" cy="1327478"/>
          </a:xfrm>
        </p:grpSpPr>
        <p:sp>
          <p:nvSpPr>
            <p:cNvPr id="34" name="AutoShape 94"/>
            <p:cNvSpPr>
              <a:spLocks noChangeArrowheads="1"/>
            </p:cNvSpPr>
            <p:nvPr/>
          </p:nvSpPr>
          <p:spPr bwMode="auto">
            <a:xfrm>
              <a:off x="1601202" y="6715125"/>
              <a:ext cx="14896753" cy="1227138"/>
            </a:xfrm>
            <a:prstGeom prst="rect">
              <a:avLst/>
            </a:prstGeom>
            <a:solidFill>
              <a:schemeClr val="bg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lIns="95230" tIns="9523" rIns="19045" bIns="9523" anchor="ctr"/>
            <a:lstStyle/>
            <a:p>
              <a:pPr defTabSz="191131" fontAlgn="base">
                <a:lnSpc>
                  <a:spcPct val="85000"/>
                </a:lnSpc>
                <a:spcBef>
                  <a:spcPct val="40000"/>
                </a:spcBef>
                <a:spcAft>
                  <a:spcPct val="0"/>
                </a:spcAft>
              </a:pPr>
              <a:r>
                <a:rPr lang="en-US" sz="1083" b="1" dirty="0">
                  <a:solidFill>
                    <a:srgbClr val="717170"/>
                  </a:solidFill>
                  <a:latin typeface="Arial" charset="0"/>
                  <a:cs typeface="Arial"/>
                </a:rPr>
                <a:t>Background &amp; Problem Statement</a:t>
              </a:r>
            </a:p>
          </p:txBody>
        </p:sp>
        <p:cxnSp>
          <p:nvCxnSpPr>
            <p:cNvPr id="78" name="Straight Connector 77"/>
            <p:cNvCxnSpPr/>
            <p:nvPr/>
          </p:nvCxnSpPr>
          <p:spPr bwMode="auto">
            <a:xfrm>
              <a:off x="1600407" y="7891463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>
              <a:off x="1600407" y="6614785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320387" y="1083762"/>
            <a:ext cx="3802988" cy="18353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Team members:</a:t>
            </a: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Brief description of the problem and why it is important for the department to address it: </a:t>
            </a: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What problem are we trying to solve? </a:t>
            </a: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What do we expect to happen as a result of solving this problem?</a:t>
            </a:r>
          </a:p>
        </p:txBody>
      </p:sp>
      <p:grpSp>
        <p:nvGrpSpPr>
          <p:cNvPr id="9" name="Group 8" descr="Current State">
            <a:extLst>
              <a:ext uri="{FF2B5EF4-FFF2-40B4-BE49-F238E27FC236}">
                <a16:creationId xmlns:a16="http://schemas.microsoft.com/office/drawing/2014/main" id="{0DDE49EF-5428-6A4A-6B91-F61DEC15A230}"/>
              </a:ext>
            </a:extLst>
          </p:cNvPr>
          <p:cNvGrpSpPr/>
          <p:nvPr/>
        </p:nvGrpSpPr>
        <p:grpSpPr>
          <a:xfrm>
            <a:off x="320793" y="3262527"/>
            <a:ext cx="3802582" cy="276558"/>
            <a:chOff x="1600407" y="6614785"/>
            <a:chExt cx="14898342" cy="1327478"/>
          </a:xfrm>
        </p:grpSpPr>
        <p:sp>
          <p:nvSpPr>
            <p:cNvPr id="10" name="AutoShape 94">
              <a:extLst>
                <a:ext uri="{FF2B5EF4-FFF2-40B4-BE49-F238E27FC236}">
                  <a16:creationId xmlns:a16="http://schemas.microsoft.com/office/drawing/2014/main" id="{8C050476-4E02-134C-C821-C2316947F1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1202" y="6715125"/>
              <a:ext cx="14896753" cy="1227138"/>
            </a:xfrm>
            <a:prstGeom prst="rect">
              <a:avLst/>
            </a:prstGeom>
            <a:solidFill>
              <a:schemeClr val="bg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lIns="95230" tIns="9523" rIns="19045" bIns="9523" anchor="ctr"/>
            <a:lstStyle/>
            <a:p>
              <a:pPr defTabSz="191131" fontAlgn="base">
                <a:lnSpc>
                  <a:spcPct val="85000"/>
                </a:lnSpc>
                <a:spcBef>
                  <a:spcPct val="40000"/>
                </a:spcBef>
                <a:spcAft>
                  <a:spcPct val="0"/>
                </a:spcAft>
              </a:pPr>
              <a:r>
                <a:rPr lang="en-US" sz="1083" b="1">
                  <a:solidFill>
                    <a:srgbClr val="717170"/>
                  </a:solidFill>
                  <a:latin typeface="Arial" charset="0"/>
                  <a:cs typeface="Arial"/>
                </a:rPr>
                <a:t>Current State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0090D1F-B366-E76D-6012-99E8D6507161}"/>
                </a:ext>
              </a:extLst>
            </p:cNvPr>
            <p:cNvCxnSpPr/>
            <p:nvPr/>
          </p:nvCxnSpPr>
          <p:spPr bwMode="auto">
            <a:xfrm>
              <a:off x="1600407" y="7891463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B41AB11-DBFC-3647-9DDC-C2AAE47B858C}"/>
                </a:ext>
              </a:extLst>
            </p:cNvPr>
            <p:cNvCxnSpPr/>
            <p:nvPr/>
          </p:nvCxnSpPr>
          <p:spPr bwMode="auto">
            <a:xfrm>
              <a:off x="1600407" y="6614785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2" name="Text Box 53"/>
          <p:cNvSpPr txBox="1">
            <a:spLocks noChangeArrowheads="1"/>
          </p:cNvSpPr>
          <p:nvPr/>
        </p:nvSpPr>
        <p:spPr bwMode="auto">
          <a:xfrm>
            <a:off x="320774" y="3573987"/>
            <a:ext cx="3877209" cy="666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Brief description of the current state and identified gaps. </a:t>
            </a: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Insert a process map or other visual aid when appropriate. </a:t>
            </a:r>
          </a:p>
        </p:txBody>
      </p:sp>
      <p:grpSp>
        <p:nvGrpSpPr>
          <p:cNvPr id="13" name="Group 12" descr="Goal/Target">
            <a:extLst>
              <a:ext uri="{FF2B5EF4-FFF2-40B4-BE49-F238E27FC236}">
                <a16:creationId xmlns:a16="http://schemas.microsoft.com/office/drawing/2014/main" id="{9E789668-92AC-AE93-62A1-5E466BFE41C2}"/>
              </a:ext>
            </a:extLst>
          </p:cNvPr>
          <p:cNvGrpSpPr/>
          <p:nvPr/>
        </p:nvGrpSpPr>
        <p:grpSpPr>
          <a:xfrm>
            <a:off x="278826" y="4683097"/>
            <a:ext cx="3802748" cy="428625"/>
            <a:chOff x="1755300" y="24361789"/>
            <a:chExt cx="14898342" cy="2057400"/>
          </a:xfrm>
        </p:grpSpPr>
        <p:sp>
          <p:nvSpPr>
            <p:cNvPr id="57" name="AutoShape 114"/>
            <p:cNvSpPr>
              <a:spLocks noChangeArrowheads="1"/>
            </p:cNvSpPr>
            <p:nvPr/>
          </p:nvSpPr>
          <p:spPr bwMode="auto">
            <a:xfrm>
              <a:off x="1755300" y="24361789"/>
              <a:ext cx="14895237" cy="2057400"/>
            </a:xfrm>
            <a:prstGeom prst="rect">
              <a:avLst/>
            </a:prstGeom>
            <a:solidFill>
              <a:schemeClr val="bg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lIns="95230" tIns="9523" rIns="19045" bIns="9523" anchor="ctr"/>
            <a:lstStyle/>
            <a:p>
              <a:pPr defTabSz="191131" fontAlgn="base">
                <a:lnSpc>
                  <a:spcPct val="85000"/>
                </a:lnSpc>
                <a:spcBef>
                  <a:spcPct val="40000"/>
                </a:spcBef>
                <a:spcAft>
                  <a:spcPct val="0"/>
                </a:spcAft>
              </a:pPr>
              <a:r>
                <a:rPr lang="en-US" sz="1083" b="1">
                  <a:solidFill>
                    <a:srgbClr val="717170"/>
                  </a:solidFill>
                  <a:latin typeface="Arial" charset="0"/>
                  <a:cs typeface="Arial"/>
                </a:rPr>
                <a:t>Goal/Target: </a:t>
              </a:r>
            </a:p>
          </p:txBody>
        </p:sp>
        <p:cxnSp>
          <p:nvCxnSpPr>
            <p:cNvPr id="79" name="Straight Connector 78"/>
            <p:cNvCxnSpPr/>
            <p:nvPr/>
          </p:nvCxnSpPr>
          <p:spPr bwMode="auto">
            <a:xfrm>
              <a:off x="1755300" y="26063589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>
              <a:off x="1755300" y="24371803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3" name="Text Box 54"/>
          <p:cNvSpPr txBox="1">
            <a:spLocks noChangeArrowheads="1"/>
          </p:cNvSpPr>
          <p:nvPr/>
        </p:nvSpPr>
        <p:spPr bwMode="auto">
          <a:xfrm>
            <a:off x="277830" y="5125907"/>
            <a:ext cx="3802748" cy="65749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What change will be an improvement? </a:t>
            </a: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How will we know that a change is an improvement?</a:t>
            </a:r>
          </a:p>
        </p:txBody>
      </p:sp>
      <p:grpSp>
        <p:nvGrpSpPr>
          <p:cNvPr id="3" name="Group 2" descr="Root Cause Analysis"/>
          <p:cNvGrpSpPr/>
          <p:nvPr/>
        </p:nvGrpSpPr>
        <p:grpSpPr>
          <a:xfrm>
            <a:off x="4533855" y="689005"/>
            <a:ext cx="3103821" cy="276558"/>
            <a:chOff x="18069264" y="6614785"/>
            <a:chExt cx="14898342" cy="1327478"/>
          </a:xfrm>
        </p:grpSpPr>
        <p:sp>
          <p:nvSpPr>
            <p:cNvPr id="45" name="AutoShape 96"/>
            <p:cNvSpPr>
              <a:spLocks noChangeArrowheads="1"/>
            </p:cNvSpPr>
            <p:nvPr/>
          </p:nvSpPr>
          <p:spPr bwMode="auto">
            <a:xfrm>
              <a:off x="18070647" y="6715125"/>
              <a:ext cx="14895576" cy="1227138"/>
            </a:xfrm>
            <a:prstGeom prst="rect">
              <a:avLst/>
            </a:prstGeom>
            <a:solidFill>
              <a:schemeClr val="bg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lIns="95230" tIns="9523" rIns="19045" bIns="9523" anchor="ctr"/>
            <a:lstStyle/>
            <a:p>
              <a:pPr defTabSz="191131" fontAlgn="base">
                <a:lnSpc>
                  <a:spcPct val="85000"/>
                </a:lnSpc>
                <a:spcBef>
                  <a:spcPct val="40000"/>
                </a:spcBef>
                <a:spcAft>
                  <a:spcPct val="0"/>
                </a:spcAft>
              </a:pPr>
              <a:r>
                <a:rPr lang="en-US" sz="1083" b="1">
                  <a:solidFill>
                    <a:srgbClr val="717170"/>
                  </a:solidFill>
                  <a:latin typeface="Arial" charset="0"/>
                  <a:cs typeface="Arial"/>
                </a:rPr>
                <a:t>Root Cause Analysis</a:t>
              </a:r>
            </a:p>
          </p:txBody>
        </p:sp>
        <p:cxnSp>
          <p:nvCxnSpPr>
            <p:cNvPr id="80" name="Straight Connector 79"/>
            <p:cNvCxnSpPr/>
            <p:nvPr/>
          </p:nvCxnSpPr>
          <p:spPr bwMode="auto">
            <a:xfrm>
              <a:off x="18069264" y="7891463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>
              <a:off x="18069264" y="6614785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4" name="Text Box 53">
            <a:extLst>
              <a:ext uri="{FF2B5EF4-FFF2-40B4-BE49-F238E27FC236}">
                <a16:creationId xmlns:a16="http://schemas.microsoft.com/office/drawing/2014/main" id="{90E9DB24-9B40-DB3D-C4A5-93132589E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3855" y="1014462"/>
            <a:ext cx="2837899" cy="134587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Gemba Walk Results:</a:t>
            </a: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Fishbone Diagram: </a:t>
            </a: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Other Info: </a:t>
            </a:r>
          </a:p>
        </p:txBody>
      </p:sp>
      <p:grpSp>
        <p:nvGrpSpPr>
          <p:cNvPr id="4" name="Group 3" descr="Countermeasures and Improvement Plan"/>
          <p:cNvGrpSpPr/>
          <p:nvPr/>
        </p:nvGrpSpPr>
        <p:grpSpPr>
          <a:xfrm>
            <a:off x="4476346" y="3245807"/>
            <a:ext cx="3103821" cy="276558"/>
            <a:chOff x="34612171" y="6614785"/>
            <a:chExt cx="14898342" cy="1327478"/>
          </a:xfrm>
        </p:grpSpPr>
        <p:sp>
          <p:nvSpPr>
            <p:cNvPr id="30" name="AutoShape 104"/>
            <p:cNvSpPr>
              <a:spLocks noChangeArrowheads="1"/>
            </p:cNvSpPr>
            <p:nvPr/>
          </p:nvSpPr>
          <p:spPr bwMode="auto">
            <a:xfrm>
              <a:off x="34613554" y="6715125"/>
              <a:ext cx="14895576" cy="1227138"/>
            </a:xfrm>
            <a:prstGeom prst="rect">
              <a:avLst/>
            </a:prstGeom>
            <a:solidFill>
              <a:schemeClr val="bg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lIns="95230" tIns="9523" rIns="19045" bIns="9523" anchor="ctr"/>
            <a:lstStyle/>
            <a:p>
              <a:pPr defTabSz="191131" fontAlgn="base">
                <a:lnSpc>
                  <a:spcPct val="85000"/>
                </a:lnSpc>
                <a:spcBef>
                  <a:spcPct val="40000"/>
                </a:spcBef>
                <a:spcAft>
                  <a:spcPct val="0"/>
                </a:spcAft>
              </a:pPr>
              <a:r>
                <a:rPr lang="en-US" sz="1083" b="1" dirty="0">
                  <a:solidFill>
                    <a:srgbClr val="717170"/>
                  </a:solidFill>
                  <a:latin typeface="Arial" charset="0"/>
                  <a:cs typeface="Arial"/>
                </a:rPr>
                <a:t>Countermeasures and Improvement Plan</a:t>
              </a:r>
            </a:p>
          </p:txBody>
        </p:sp>
        <p:cxnSp>
          <p:nvCxnSpPr>
            <p:cNvPr id="81" name="Straight Connector 80"/>
            <p:cNvCxnSpPr/>
            <p:nvPr/>
          </p:nvCxnSpPr>
          <p:spPr bwMode="auto">
            <a:xfrm>
              <a:off x="34612171" y="7891463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>
              <a:off x="34612171" y="6614785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6" name="Text Box 105"/>
          <p:cNvSpPr txBox="1">
            <a:spLocks noChangeArrowheads="1"/>
          </p:cNvSpPr>
          <p:nvPr/>
        </p:nvSpPr>
        <p:spPr bwMode="auto">
          <a:xfrm>
            <a:off x="4533855" y="3608993"/>
            <a:ext cx="2872566" cy="242808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Description of countermeasures/improvement plan (e.g. PDSA):</a:t>
            </a:r>
          </a:p>
        </p:txBody>
      </p:sp>
      <p:grpSp>
        <p:nvGrpSpPr>
          <p:cNvPr id="16" name="Group 15" descr="Results">
            <a:extLst>
              <a:ext uri="{FF2B5EF4-FFF2-40B4-BE49-F238E27FC236}">
                <a16:creationId xmlns:a16="http://schemas.microsoft.com/office/drawing/2014/main" id="{26C7FDAD-7EE0-F20C-A8D4-B4DE0C221C7E}"/>
              </a:ext>
            </a:extLst>
          </p:cNvPr>
          <p:cNvGrpSpPr/>
          <p:nvPr/>
        </p:nvGrpSpPr>
        <p:grpSpPr>
          <a:xfrm>
            <a:off x="7865651" y="688148"/>
            <a:ext cx="4005169" cy="276558"/>
            <a:chOff x="1600407" y="6614785"/>
            <a:chExt cx="14898342" cy="1327478"/>
          </a:xfrm>
        </p:grpSpPr>
        <p:sp>
          <p:nvSpPr>
            <p:cNvPr id="17" name="AutoShape 94">
              <a:extLst>
                <a:ext uri="{FF2B5EF4-FFF2-40B4-BE49-F238E27FC236}">
                  <a16:creationId xmlns:a16="http://schemas.microsoft.com/office/drawing/2014/main" id="{C3C9AE86-B6AB-FA76-7E4B-A6E44835FD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1202" y="6715125"/>
              <a:ext cx="14896753" cy="1227138"/>
            </a:xfrm>
            <a:prstGeom prst="rect">
              <a:avLst/>
            </a:prstGeom>
            <a:solidFill>
              <a:schemeClr val="bg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lIns="95230" tIns="9523" rIns="19045" bIns="9523" anchor="ctr"/>
            <a:lstStyle/>
            <a:p>
              <a:pPr defTabSz="191131" fontAlgn="base">
                <a:lnSpc>
                  <a:spcPct val="85000"/>
                </a:lnSpc>
                <a:spcBef>
                  <a:spcPct val="40000"/>
                </a:spcBef>
                <a:spcAft>
                  <a:spcPct val="0"/>
                </a:spcAft>
              </a:pPr>
              <a:r>
                <a:rPr lang="en-US" sz="1083" b="1">
                  <a:solidFill>
                    <a:srgbClr val="717170"/>
                  </a:solidFill>
                  <a:latin typeface="Arial" charset="0"/>
                  <a:cs typeface="Arial"/>
                </a:rPr>
                <a:t>Results: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C65593B-B903-E2A5-4FB1-68FAB7F78258}"/>
                </a:ext>
              </a:extLst>
            </p:cNvPr>
            <p:cNvCxnSpPr/>
            <p:nvPr/>
          </p:nvCxnSpPr>
          <p:spPr bwMode="auto">
            <a:xfrm>
              <a:off x="1600407" y="7891463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4C9484B-319A-1FDA-C375-17239DC09A23}"/>
                </a:ext>
              </a:extLst>
            </p:cNvPr>
            <p:cNvCxnSpPr/>
            <p:nvPr/>
          </p:nvCxnSpPr>
          <p:spPr bwMode="auto">
            <a:xfrm>
              <a:off x="1600407" y="6614785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0" name="Text Box 53">
            <a:extLst>
              <a:ext uri="{FF2B5EF4-FFF2-40B4-BE49-F238E27FC236}">
                <a16:creationId xmlns:a16="http://schemas.microsoft.com/office/drawing/2014/main" id="{8CD92837-D196-6580-D3B2-CB300EEC9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503" y="1014462"/>
            <a:ext cx="3860548" cy="134587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Actual Results: </a:t>
            </a: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How do actual results compare to desired outcomes?</a:t>
            </a: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Was target goal achieved?</a:t>
            </a: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729" dirty="0">
              <a:solidFill>
                <a:srgbClr val="000000"/>
              </a:solidFill>
              <a:latin typeface="Arial" charset="0"/>
              <a:cs typeface="Arial"/>
            </a:endParaRPr>
          </a:p>
        </p:txBody>
      </p:sp>
      <p:grpSp>
        <p:nvGrpSpPr>
          <p:cNvPr id="5" name="Group 4" descr="Next Steps and Sustainability Plan">
            <a:extLst>
              <a:ext uri="{FF2B5EF4-FFF2-40B4-BE49-F238E27FC236}">
                <a16:creationId xmlns:a16="http://schemas.microsoft.com/office/drawing/2014/main" id="{52080ED7-62F6-3DC2-F43B-0AD930B09443}"/>
              </a:ext>
            </a:extLst>
          </p:cNvPr>
          <p:cNvGrpSpPr/>
          <p:nvPr/>
        </p:nvGrpSpPr>
        <p:grpSpPr>
          <a:xfrm>
            <a:off x="7858503" y="3834107"/>
            <a:ext cx="3720802" cy="276558"/>
            <a:chOff x="1600407" y="6614785"/>
            <a:chExt cx="14898342" cy="1327478"/>
          </a:xfrm>
        </p:grpSpPr>
        <p:sp>
          <p:nvSpPr>
            <p:cNvPr id="6" name="AutoShape 94">
              <a:extLst>
                <a:ext uri="{FF2B5EF4-FFF2-40B4-BE49-F238E27FC236}">
                  <a16:creationId xmlns:a16="http://schemas.microsoft.com/office/drawing/2014/main" id="{2B32E7E2-4A0C-0FA7-999C-A820BF8192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1202" y="6715125"/>
              <a:ext cx="14896753" cy="1227138"/>
            </a:xfrm>
            <a:prstGeom prst="rect">
              <a:avLst/>
            </a:prstGeom>
            <a:solidFill>
              <a:schemeClr val="bg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lIns="95230" tIns="9523" rIns="19045" bIns="9523" anchor="ctr"/>
            <a:lstStyle/>
            <a:p>
              <a:pPr defTabSz="191131" fontAlgn="base">
                <a:lnSpc>
                  <a:spcPct val="85000"/>
                </a:lnSpc>
                <a:spcBef>
                  <a:spcPct val="40000"/>
                </a:spcBef>
                <a:spcAft>
                  <a:spcPct val="0"/>
                </a:spcAft>
              </a:pPr>
              <a:r>
                <a:rPr lang="en-US" sz="1083" b="1">
                  <a:solidFill>
                    <a:srgbClr val="717170"/>
                  </a:solidFill>
                  <a:latin typeface="Arial" charset="0"/>
                  <a:cs typeface="Arial"/>
                </a:rPr>
                <a:t>Next Steps &amp; Sustainability Plan: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B445D48-E944-6C7A-2E25-30A76FA824D5}"/>
                </a:ext>
              </a:extLst>
            </p:cNvPr>
            <p:cNvCxnSpPr/>
            <p:nvPr/>
          </p:nvCxnSpPr>
          <p:spPr bwMode="auto">
            <a:xfrm>
              <a:off x="1600407" y="7891463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2EE0344-B555-4528-5B78-FE1621C1890A}"/>
                </a:ext>
              </a:extLst>
            </p:cNvPr>
            <p:cNvCxnSpPr/>
            <p:nvPr/>
          </p:nvCxnSpPr>
          <p:spPr bwMode="auto">
            <a:xfrm>
              <a:off x="1600407" y="6614785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5" name="Text Box 53">
            <a:extLst>
              <a:ext uri="{FF2B5EF4-FFF2-40B4-BE49-F238E27FC236}">
                <a16:creationId xmlns:a16="http://schemas.microsoft.com/office/drawing/2014/main" id="{C836E337-63B3-CF6B-5130-79C97EA38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5651" y="4186606"/>
            <a:ext cx="3720273" cy="134587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What follow-up is needed? By whom?</a:t>
            </a: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endParaRPr lang="en-US" sz="1050" dirty="0">
              <a:solidFill>
                <a:srgbClr val="000000"/>
              </a:solidFill>
              <a:latin typeface="Arial" charset="0"/>
              <a:cs typeface="Arial"/>
            </a:endParaRPr>
          </a:p>
          <a:p>
            <a:pPr defTabSz="3876848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</a:pPr>
            <a:r>
              <a:rPr lang="en-US" sz="1050" dirty="0">
                <a:solidFill>
                  <a:srgbClr val="000000"/>
                </a:solidFill>
                <a:latin typeface="Arial" charset="0"/>
                <a:cs typeface="Arial"/>
              </a:rPr>
              <a:t>Where and to whom will ongoing results be reported?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43F4E74-A61A-DEF8-C2E2-8656DF262DF1}"/>
              </a:ext>
            </a:extLst>
          </p:cNvPr>
          <p:cNvSpPr txBox="1"/>
          <p:nvPr/>
        </p:nvSpPr>
        <p:spPr>
          <a:xfrm>
            <a:off x="114656" y="6609882"/>
            <a:ext cx="387720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A3 with Donabedian's quality assessment framework (structure, process, outcome) </a:t>
            </a:r>
          </a:p>
          <a:p>
            <a:endParaRPr lang="en-US" dirty="0"/>
          </a:p>
        </p:txBody>
      </p:sp>
      <p:pic>
        <p:nvPicPr>
          <p:cNvPr id="23" name="Picture 22" descr="A logo for a university&#10;&#10;Description automatically generated">
            <a:extLst>
              <a:ext uri="{FF2B5EF4-FFF2-40B4-BE49-F238E27FC236}">
                <a16:creationId xmlns:a16="http://schemas.microsoft.com/office/drawing/2014/main" id="{96DBF84D-9709-0817-BCB0-1A05FB6077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1738" y="5937680"/>
            <a:ext cx="1745131" cy="823031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4CE08B6D371C44B75CA6708DE5B720" ma:contentTypeVersion="21" ma:contentTypeDescription="Create a new document." ma:contentTypeScope="" ma:versionID="7d52fb99d169209b007f71c82d4f4ba8">
  <xsd:schema xmlns:xsd="http://www.w3.org/2001/XMLSchema" xmlns:xs="http://www.w3.org/2001/XMLSchema" xmlns:p="http://schemas.microsoft.com/office/2006/metadata/properties" xmlns:ns1="http://schemas.microsoft.com/sharepoint/v3" xmlns:ns2="e6a79a19-aefe-4d2d-8100-acdd4443e72e" xmlns:ns3="4d9c46ae-ad99-4b50-89b6-b963884e7b14" targetNamespace="http://schemas.microsoft.com/office/2006/metadata/properties" ma:root="true" ma:fieldsID="d494e7aba64404f5a1393daa2c068249" ns1:_="" ns2:_="" ns3:_="">
    <xsd:import namespace="http://schemas.microsoft.com/sharepoint/v3"/>
    <xsd:import namespace="e6a79a19-aefe-4d2d-8100-acdd4443e72e"/>
    <xsd:import namespace="4d9c46ae-ad99-4b50-89b6-b963884e7b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a79a19-aefe-4d2d-8100-acdd4443e7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1f133747-7f49-46b8-8a37-07c8968d02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9c46ae-ad99-4b50-89b6-b963884e7b1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0dc06ef-d913-4d4c-b1be-1d17ac61cf0a}" ma:internalName="TaxCatchAll" ma:showField="CatchAllData" ma:web="4d9c46ae-ad99-4b50-89b6-b963884e7b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6a79a19-aefe-4d2d-8100-acdd4443e72e">
      <Terms xmlns="http://schemas.microsoft.com/office/infopath/2007/PartnerControls"/>
    </lcf76f155ced4ddcb4097134ff3c332f>
    <TaxCatchAll xmlns="4d9c46ae-ad99-4b50-89b6-b963884e7b14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F938887-F61E-4FE7-83DE-3E3BF041D8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6a79a19-aefe-4d2d-8100-acdd4443e72e"/>
    <ds:schemaRef ds:uri="4d9c46ae-ad99-4b50-89b6-b963884e7b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9F8C943-BCD5-4054-A3F4-7E4EC33255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D735DA-DDD3-4FE8-A8A3-CC94FFC1530E}">
  <ds:schemaRefs>
    <ds:schemaRef ds:uri="http://schemas.microsoft.com/office/2006/metadata/properties"/>
    <ds:schemaRef ds:uri="http://schemas.microsoft.com/office/infopath/2007/PartnerControls"/>
    <ds:schemaRef ds:uri="e6a79a19-aefe-4d2d-8100-acdd4443e72e"/>
    <ds:schemaRef ds:uri="4d9c46ae-ad99-4b50-89b6-b963884e7b14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185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Project Title: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Teuschler, Lauren</dc:creator>
  <cp:lastModifiedBy>McCord, Robert</cp:lastModifiedBy>
  <cp:revision>6</cp:revision>
  <dcterms:created xsi:type="dcterms:W3CDTF">2024-08-21T14:51:24Z</dcterms:created>
  <dcterms:modified xsi:type="dcterms:W3CDTF">2024-10-14T13:15:24Z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0x0101000E4CE08B6D371C44B75CA6708DE5B720</vt:lpwstr>
  </property>
  <property fmtid="{D5CDD505-2E9C-101B-9397-08002B2CF9AE}" pid="3" name="ArticulateGUID">
    <vt:lpwstr>1C0F82DC-9AA7-4F00-B800-2E20216B2708</vt:lpwstr>
  </property>
  <property fmtid="{D5CDD505-2E9C-101B-9397-08002B2CF9AE}" pid="4" name="ArticulatePath">
    <vt:lpwstr>Rehab Services (1)</vt:lpwstr>
  </property>
</Properties>
</file>