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61"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0C2F"/>
    <a:srgbClr val="212325"/>
    <a:srgbClr val="A7B1B7"/>
    <a:srgbClr val="DFE3E5"/>
    <a:srgbClr val="70071C"/>
    <a:srgbClr val="FFFFFF"/>
    <a:srgbClr val="4A05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9FC3D1-A9BC-B7A4-6325-7E82EE0FB0C8}" v="4" dt="2025-02-14T20:16:45.1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478" autoAdjust="0"/>
  </p:normalViewPr>
  <p:slideViewPr>
    <p:cSldViewPr snapToGrid="0">
      <p:cViewPr varScale="1">
        <p:scale>
          <a:sx n="89" d="100"/>
          <a:sy n="89" d="100"/>
        </p:scale>
        <p:origin x="1434" y="84"/>
      </p:cViewPr>
      <p:guideLst>
        <p:guide orient="horz" pos="792"/>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Cord, Robert" userId="S::mcc513@osumc.edu::87283943-1a78-425d-8d2b-67fd84414465" providerId="AD" clId="Web-{E89FC3D1-A9BC-B7A4-6325-7E82EE0FB0C8}"/>
    <pc:docChg chg="modSld">
      <pc:chgData name="McCord, Robert" userId="S::mcc513@osumc.edu::87283943-1a78-425d-8d2b-67fd84414465" providerId="AD" clId="Web-{E89FC3D1-A9BC-B7A4-6325-7E82EE0FB0C8}" dt="2025-02-14T20:16:45.142" v="3" actId="14100"/>
      <pc:docMkLst>
        <pc:docMk/>
      </pc:docMkLst>
      <pc:sldChg chg="modSp">
        <pc:chgData name="McCord, Robert" userId="S::mcc513@osumc.edu::87283943-1a78-425d-8d2b-67fd84414465" providerId="AD" clId="Web-{E89FC3D1-A9BC-B7A4-6325-7E82EE0FB0C8}" dt="2025-02-14T20:16:45.142" v="3" actId="14100"/>
        <pc:sldMkLst>
          <pc:docMk/>
          <pc:sldMk cId="270639701" sldId="258"/>
        </pc:sldMkLst>
        <pc:spChg chg="mod">
          <ac:chgData name="McCord, Robert" userId="S::mcc513@osumc.edu::87283943-1a78-425d-8d2b-67fd84414465" providerId="AD" clId="Web-{E89FC3D1-A9BC-B7A4-6325-7E82EE0FB0C8}" dt="2025-02-14T20:16:45.142" v="3" actId="14100"/>
          <ac:spMkLst>
            <pc:docMk/>
            <pc:sldMk cId="270639701" sldId="258"/>
            <ac:spMk id="24" creationId="{F3ABC37F-D748-53F7-397E-5C537CD07B0B}"/>
          </ac:spMkLst>
        </pc:spChg>
        <pc:spChg chg="mod">
          <ac:chgData name="McCord, Robert" userId="S::mcc513@osumc.edu::87283943-1a78-425d-8d2b-67fd84414465" providerId="AD" clId="Web-{E89FC3D1-A9BC-B7A4-6325-7E82EE0FB0C8}" dt="2025-02-14T20:16:14.046" v="1" actId="1076"/>
          <ac:spMkLst>
            <pc:docMk/>
            <pc:sldMk cId="270639701" sldId="258"/>
            <ac:spMk id="28" creationId="{9BA011A8-5CE2-FCD2-A060-EC5BB0006F4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5429EA-4FCF-462D-9F55-065489B8B532}" type="datetimeFigureOut">
              <a:rPr lang="en-US" smtClean="0"/>
              <a:t>2/27/2025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2E8B29-EAFF-488E-A962-1B8D9A02323E}" type="slidenum">
              <a:rPr lang="en-US" smtClean="0"/>
              <a:t>‹#›</a:t>
            </a:fld>
            <a:endParaRPr lang="en-US"/>
          </a:p>
        </p:txBody>
      </p:sp>
    </p:spTree>
    <p:extLst>
      <p:ext uri="{BB962C8B-B14F-4D97-AF65-F5344CB8AC3E}">
        <p14:creationId xmlns:p14="http://schemas.microsoft.com/office/powerpoint/2010/main" val="2706802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changing the logo on your template, please copy and paste directly from this slide. These logos are the official branded logos and contain the required alternative text.</a:t>
            </a:r>
          </a:p>
        </p:txBody>
      </p:sp>
      <p:sp>
        <p:nvSpPr>
          <p:cNvPr id="4" name="Slide Number Placeholder 3"/>
          <p:cNvSpPr>
            <a:spLocks noGrp="1"/>
          </p:cNvSpPr>
          <p:nvPr>
            <p:ph type="sldNum" sz="quarter" idx="5"/>
          </p:nvPr>
        </p:nvSpPr>
        <p:spPr/>
        <p:txBody>
          <a:bodyPr/>
          <a:lstStyle/>
          <a:p>
            <a:fld id="{7FCF8C63-2827-4B4A-B27D-CB848E9080CC}" type="slidenum">
              <a:rPr lang="en-US" smtClean="0"/>
              <a:t>2</a:t>
            </a:fld>
            <a:endParaRPr lang="en-US"/>
          </a:p>
        </p:txBody>
      </p:sp>
    </p:spTree>
    <p:extLst>
      <p:ext uri="{BB962C8B-B14F-4D97-AF65-F5344CB8AC3E}">
        <p14:creationId xmlns:p14="http://schemas.microsoft.com/office/powerpoint/2010/main" val="2023638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Digital Accessibility Requirements: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Slide title (visible or invisible) – Every slide must have a title. This slide has an invisible title located above the slide “Blank Empathy Map template with prompts.” When editing, the title should be changed to reflect the final product (e.g., “Internal Medicine Group Empathy Map”).</a:t>
            </a:r>
          </a:p>
          <a:p>
            <a:pPr marL="228600" indent="-228600">
              <a:buAutoNum type="arabicPeriod"/>
            </a:pPr>
            <a:r>
              <a:rPr lang="en-US" dirty="0"/>
              <a:t>Alt text: Logo – Alt text should already be present if they are copied and pasted directly from the Additional Logos slide.</a:t>
            </a:r>
          </a:p>
          <a:p>
            <a:pPr marL="228600" lvl="0" indent="-228600">
              <a:buAutoNum type="arabicPeriod"/>
            </a:pPr>
            <a:r>
              <a:rPr lang="en-US" dirty="0"/>
              <a:t>Textboxes must have text – Keep the current labels (in black font) and just add additional text. </a:t>
            </a:r>
          </a:p>
          <a:p>
            <a:pPr marL="228600" lvl="0" indent="-228600">
              <a:buAutoNum type="arabicPeriod"/>
            </a:pPr>
            <a:r>
              <a:rPr lang="en-US" dirty="0"/>
              <a:t>Color alone cannot signify meaning</a:t>
            </a:r>
          </a:p>
          <a:p>
            <a:pPr marL="228600" lvl="0" indent="-228600">
              <a:buAutoNum type="arabicPeriod"/>
            </a:pPr>
            <a:r>
              <a:rPr lang="en-US" dirty="0"/>
              <a:t>Color contrast – All colors must pass WCAG AA for Normal and Large text. The colors above pass on a white background: Scarlet (#BA0C2F), Black (#000000)</a:t>
            </a:r>
          </a:p>
          <a:p>
            <a:pPr marL="228600" lvl="0" indent="-228600">
              <a:buAutoNum type="arabicPeriod"/>
            </a:pPr>
            <a:r>
              <a:rPr lang="en-US" dirty="0"/>
              <a:t>Ensure logical reading order – All objects should be read by a screen reader in a logical order (i.e., top to bottom, left to right, or as the eye should travel). Check reading order by going to Review</a:t>
            </a:r>
            <a:r>
              <a:rPr lang="en-US" dirty="0">
                <a:sym typeface="Wingdings" panose="05000000000000000000" pitchFamily="2" charset="2"/>
              </a:rPr>
              <a:t> Check Accessibility  Reading Order Pane. Drag the objects to the correct order in the pane. Note that unchecked items will not be read by a screen reader (e.g., the bracket on this slide is not being read). The reading order should be adjusted as objects are added and deleted. </a:t>
            </a:r>
            <a:endParaRPr lang="en-US" dirty="0"/>
          </a:p>
          <a:p>
            <a:endParaRPr lang="en-US" dirty="0"/>
          </a:p>
        </p:txBody>
      </p:sp>
      <p:sp>
        <p:nvSpPr>
          <p:cNvPr id="4" name="Slide Number Placeholder 3"/>
          <p:cNvSpPr>
            <a:spLocks noGrp="1"/>
          </p:cNvSpPr>
          <p:nvPr>
            <p:ph type="sldNum" sz="quarter" idx="5"/>
          </p:nvPr>
        </p:nvSpPr>
        <p:spPr/>
        <p:txBody>
          <a:bodyPr/>
          <a:lstStyle/>
          <a:p>
            <a:fld id="{DC2E8B29-EAFF-488E-A962-1B8D9A02323E}" type="slidenum">
              <a:rPr lang="en-US" smtClean="0"/>
              <a:t>3</a:t>
            </a:fld>
            <a:endParaRPr lang="en-US"/>
          </a:p>
        </p:txBody>
      </p:sp>
    </p:spTree>
    <p:extLst>
      <p:ext uri="{BB962C8B-B14F-4D97-AF65-F5344CB8AC3E}">
        <p14:creationId xmlns:p14="http://schemas.microsoft.com/office/powerpoint/2010/main" val="3211182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5AB6D-DEB6-9CD5-ADBD-E9FF6BDC68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7A199C-96C1-9007-93B2-096E93E87A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5FB5D7-8C44-9A55-90F3-F578CAE234F6}"/>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5" name="Footer Placeholder 4">
            <a:extLst>
              <a:ext uri="{FF2B5EF4-FFF2-40B4-BE49-F238E27FC236}">
                <a16:creationId xmlns:a16="http://schemas.microsoft.com/office/drawing/2014/main" id="{E76329A4-EFB1-3236-8DC9-A9427387CF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50BE70-9B31-BFCB-C2D1-2549F19F5DF5}"/>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430544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AAFE0-E90C-1277-0C56-E0E25A59ECE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120637-401B-6E59-7117-580707325E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6EBD64-0204-29AC-44EB-F5B5A00DE025}"/>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5" name="Footer Placeholder 4">
            <a:extLst>
              <a:ext uri="{FF2B5EF4-FFF2-40B4-BE49-F238E27FC236}">
                <a16:creationId xmlns:a16="http://schemas.microsoft.com/office/drawing/2014/main" id="{94064D50-6E54-F5AA-494A-2D98D38EE4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5A1E6A-08A9-854F-BDA3-B56D6E44AD10}"/>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2326921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77E566-EC75-E826-2280-7CAD9EB09D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77333F-3410-98EE-920D-8CF6887B6E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CDDDF8-8E29-021F-BAB5-9EE4DDB642A3}"/>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5" name="Footer Placeholder 4">
            <a:extLst>
              <a:ext uri="{FF2B5EF4-FFF2-40B4-BE49-F238E27FC236}">
                <a16:creationId xmlns:a16="http://schemas.microsoft.com/office/drawing/2014/main" id="{8495FCE8-93CC-648B-0841-85DD29CBC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1E9666-FCBF-6ABE-4A26-8F16489AB641}"/>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894915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3C0C4-BA2B-FC8F-DB48-DD7BF8860D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54FD03-B079-0ECE-AF8E-56864EFD3F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59BFA8-8AEC-7FFE-BC58-5AADEC28D2D1}"/>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5" name="Footer Placeholder 4">
            <a:extLst>
              <a:ext uri="{FF2B5EF4-FFF2-40B4-BE49-F238E27FC236}">
                <a16:creationId xmlns:a16="http://schemas.microsoft.com/office/drawing/2014/main" id="{6AD1A1BD-D79F-6467-ACCA-F32E4D552E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7FDB6-61B4-48E9-C776-7A35EA057B73}"/>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611393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F7FE-3D77-7E3F-52CB-7C99AA21F5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2C40B1-8E42-A260-B61F-FFB76B32E29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AB9C46-17EC-ACD9-E250-99FA58F5D07A}"/>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5" name="Footer Placeholder 4">
            <a:extLst>
              <a:ext uri="{FF2B5EF4-FFF2-40B4-BE49-F238E27FC236}">
                <a16:creationId xmlns:a16="http://schemas.microsoft.com/office/drawing/2014/main" id="{6ED96C97-E7C3-8AE2-15F0-2B3A0858A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BEC707-1AA1-5D29-0D44-2812BF694A48}"/>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2203097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03898-F5E8-B760-C100-71CB917B2F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F73638-D474-BB1E-EF03-56D2561917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B4CB36-6ED0-7007-867A-3931E23CEA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4D4996-58EF-E6FA-A725-61C7318C3FA4}"/>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6" name="Footer Placeholder 5">
            <a:extLst>
              <a:ext uri="{FF2B5EF4-FFF2-40B4-BE49-F238E27FC236}">
                <a16:creationId xmlns:a16="http://schemas.microsoft.com/office/drawing/2014/main" id="{134BA9BD-2BD6-8EDF-E12C-EAE35525F5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2E78F1-343B-9B1B-375D-F03922B7A445}"/>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3494947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9EA90-DCD6-7E96-8927-CB776294E4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AF3229-2BF7-DB42-364D-6C173CA75F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9C6CC4-8BAA-B384-A7EA-B1A5C4E5BB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9057AE-C38D-F12E-932E-D16CA83102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F2397B-82CF-5065-17C4-51904D1BE1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F00BC8-7C26-18EC-28BD-A60EF2BEA63D}"/>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8" name="Footer Placeholder 7">
            <a:extLst>
              <a:ext uri="{FF2B5EF4-FFF2-40B4-BE49-F238E27FC236}">
                <a16:creationId xmlns:a16="http://schemas.microsoft.com/office/drawing/2014/main" id="{DD7CFC13-9C61-7A47-524B-CA78EE688B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25ECC8-C469-690A-F3EF-52162B29767C}"/>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2821121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1AC31-E2C2-9D8C-99C4-596267355E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5B375-0E4F-1B9D-7C69-B67162B4CFEF}"/>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4" name="Footer Placeholder 3">
            <a:extLst>
              <a:ext uri="{FF2B5EF4-FFF2-40B4-BE49-F238E27FC236}">
                <a16:creationId xmlns:a16="http://schemas.microsoft.com/office/drawing/2014/main" id="{7A5C65CC-8353-4661-369D-C1B5DD2FDD6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1EB5A6-09AD-74B1-F4F0-F61A29DCED71}"/>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2780630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9AF312-78EA-5823-EB73-36D1D629D790}"/>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3" name="Footer Placeholder 2">
            <a:extLst>
              <a:ext uri="{FF2B5EF4-FFF2-40B4-BE49-F238E27FC236}">
                <a16:creationId xmlns:a16="http://schemas.microsoft.com/office/drawing/2014/main" id="{C11C982C-925D-7341-0A8B-F5A4F30F02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2F5D9F-223B-BB29-77E9-634AFC7C0489}"/>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622653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90369-5398-25D3-78CB-EB2E700A2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04EC47-8A99-74DC-F6B4-3E3CE11694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1C0200-88E3-6B50-D0AB-EAC6A021C0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F74804-25F8-73EF-FF2F-A65C91868EB5}"/>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6" name="Footer Placeholder 5">
            <a:extLst>
              <a:ext uri="{FF2B5EF4-FFF2-40B4-BE49-F238E27FC236}">
                <a16:creationId xmlns:a16="http://schemas.microsoft.com/office/drawing/2014/main" id="{C6F94377-A03D-15B8-2276-FBCFF7DBAC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9EA40B-3383-5172-319F-52A4B203CCDA}"/>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3993980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65ACE-6193-58D4-AC99-6009A13893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556409-14CC-0639-5EB7-2EE428DF5B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24DD803-78BD-9B0A-35FF-1A3BA4319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0CC9D8-3D89-1467-F420-CE7198BD0FE4}"/>
              </a:ext>
            </a:extLst>
          </p:cNvPr>
          <p:cNvSpPr>
            <a:spLocks noGrp="1"/>
          </p:cNvSpPr>
          <p:nvPr>
            <p:ph type="dt" sz="half" idx="10"/>
          </p:nvPr>
        </p:nvSpPr>
        <p:spPr/>
        <p:txBody>
          <a:bodyPr/>
          <a:lstStyle/>
          <a:p>
            <a:fld id="{CC4F8C53-145D-4CDA-A951-A5571F233887}" type="datetimeFigureOut">
              <a:rPr lang="en-US" smtClean="0"/>
              <a:t>2/27/2025</a:t>
            </a:fld>
            <a:endParaRPr lang="en-US"/>
          </a:p>
        </p:txBody>
      </p:sp>
      <p:sp>
        <p:nvSpPr>
          <p:cNvPr id="6" name="Footer Placeholder 5">
            <a:extLst>
              <a:ext uri="{FF2B5EF4-FFF2-40B4-BE49-F238E27FC236}">
                <a16:creationId xmlns:a16="http://schemas.microsoft.com/office/drawing/2014/main" id="{8E7ACEE9-DADE-F4C6-1AA4-E654586C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943C15-3606-B65A-55AE-A3A28135BA24}"/>
              </a:ext>
            </a:extLst>
          </p:cNvPr>
          <p:cNvSpPr>
            <a:spLocks noGrp="1"/>
          </p:cNvSpPr>
          <p:nvPr>
            <p:ph type="sldNum" sz="quarter" idx="12"/>
          </p:nvPr>
        </p:nvSpPr>
        <p:spPr/>
        <p:txBody>
          <a:bodyPr/>
          <a:lstStyle/>
          <a:p>
            <a:fld id="{9D5F982D-E9D8-41D2-A298-7D9CC0504B63}" type="slidenum">
              <a:rPr lang="en-US" smtClean="0"/>
              <a:t>‹#›</a:t>
            </a:fld>
            <a:endParaRPr lang="en-US"/>
          </a:p>
        </p:txBody>
      </p:sp>
    </p:spTree>
    <p:extLst>
      <p:ext uri="{BB962C8B-B14F-4D97-AF65-F5344CB8AC3E}">
        <p14:creationId xmlns:p14="http://schemas.microsoft.com/office/powerpoint/2010/main" val="4045138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ED970-118D-767A-637C-5B502B62F4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CD1EAB-9DDA-055D-4BB1-313C1A9D4D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8C94D5-87AE-2174-D9ED-63B31ADEDF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4F8C53-145D-4CDA-A951-A5571F233887}" type="datetimeFigureOut">
              <a:rPr lang="en-US" smtClean="0"/>
              <a:t>2/27/2025</a:t>
            </a:fld>
            <a:endParaRPr lang="en-US"/>
          </a:p>
        </p:txBody>
      </p:sp>
      <p:sp>
        <p:nvSpPr>
          <p:cNvPr id="5" name="Footer Placeholder 4">
            <a:extLst>
              <a:ext uri="{FF2B5EF4-FFF2-40B4-BE49-F238E27FC236}">
                <a16:creationId xmlns:a16="http://schemas.microsoft.com/office/drawing/2014/main" id="{C4BB8FB5-57D7-848B-1016-B917791BB2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AA27AEA-3443-F9FF-DEAE-086AD73301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D5F982D-E9D8-41D2-A298-7D9CC0504B63}" type="slidenum">
              <a:rPr lang="en-US" smtClean="0"/>
              <a:t>‹#›</a:t>
            </a:fld>
            <a:endParaRPr lang="en-US"/>
          </a:p>
        </p:txBody>
      </p:sp>
    </p:spTree>
    <p:extLst>
      <p:ext uri="{BB962C8B-B14F-4D97-AF65-F5344CB8AC3E}">
        <p14:creationId xmlns:p14="http://schemas.microsoft.com/office/powerpoint/2010/main" val="4078337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F301904-74BA-66CB-7013-06C464DB130C}"/>
              </a:ext>
            </a:extLst>
          </p:cNvPr>
          <p:cNvSpPr>
            <a:spLocks noGrp="1"/>
          </p:cNvSpPr>
          <p:nvPr>
            <p:ph type="ctrTitle"/>
          </p:nvPr>
        </p:nvSpPr>
        <p:spPr/>
        <p:txBody>
          <a:bodyPr/>
          <a:lstStyle/>
          <a:p>
            <a:r>
              <a:rPr lang="en-US" dirty="0"/>
              <a:t>Empathy Map:</a:t>
            </a:r>
            <a:br>
              <a:rPr lang="en-US" dirty="0"/>
            </a:br>
            <a:r>
              <a:rPr lang="en-US" dirty="0"/>
              <a:t>OSU Templates</a:t>
            </a:r>
          </a:p>
        </p:txBody>
      </p:sp>
      <p:pic>
        <p:nvPicPr>
          <p:cNvPr id="2" name="Picture 1" descr="The Ohio State University Wexner Medical Center and Health Science Colleges logo">
            <a:extLst>
              <a:ext uri="{FF2B5EF4-FFF2-40B4-BE49-F238E27FC236}">
                <a16:creationId xmlns:a16="http://schemas.microsoft.com/office/drawing/2014/main" id="{9120BA72-14D5-3932-4A8E-96CB2E5F8EF6}"/>
              </a:ext>
            </a:extLst>
          </p:cNvPr>
          <p:cNvPicPr>
            <a:picLocks noChangeAspect="1"/>
          </p:cNvPicPr>
          <p:nvPr/>
        </p:nvPicPr>
        <p:blipFill>
          <a:blip r:embed="rId2"/>
          <a:stretch>
            <a:fillRect/>
          </a:stretch>
        </p:blipFill>
        <p:spPr>
          <a:xfrm>
            <a:off x="1659446" y="5948737"/>
            <a:ext cx="1755924" cy="779706"/>
          </a:xfrm>
          <a:prstGeom prst="rect">
            <a:avLst/>
          </a:prstGeom>
        </p:spPr>
      </p:pic>
    </p:spTree>
    <p:extLst>
      <p:ext uri="{BB962C8B-B14F-4D97-AF65-F5344CB8AC3E}">
        <p14:creationId xmlns:p14="http://schemas.microsoft.com/office/powerpoint/2010/main" val="1072710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516589-E5F7-35B1-8C3C-D8437CA868A0}"/>
              </a:ext>
            </a:extLst>
          </p:cNvPr>
          <p:cNvSpPr>
            <a:spLocks noGrp="1"/>
          </p:cNvSpPr>
          <p:nvPr>
            <p:ph type="ctrTitle"/>
          </p:nvPr>
        </p:nvSpPr>
        <p:spPr>
          <a:xfrm>
            <a:off x="2314575" y="284163"/>
            <a:ext cx="7772400" cy="1039812"/>
          </a:xfrm>
        </p:spPr>
        <p:txBody>
          <a:bodyPr/>
          <a:lstStyle/>
          <a:p>
            <a:pPr algn="l"/>
            <a:r>
              <a:rPr lang="en-US" dirty="0"/>
              <a:t>Additional Logos</a:t>
            </a:r>
          </a:p>
        </p:txBody>
      </p:sp>
      <p:sp>
        <p:nvSpPr>
          <p:cNvPr id="5" name="Subtitle 4">
            <a:extLst>
              <a:ext uri="{FF2B5EF4-FFF2-40B4-BE49-F238E27FC236}">
                <a16:creationId xmlns:a16="http://schemas.microsoft.com/office/drawing/2014/main" id="{6BCAD1C0-4661-2821-114D-A5211AD24CFD}"/>
              </a:ext>
            </a:extLst>
          </p:cNvPr>
          <p:cNvSpPr>
            <a:spLocks noGrp="1"/>
          </p:cNvSpPr>
          <p:nvPr>
            <p:ph type="subTitle" idx="1"/>
          </p:nvPr>
        </p:nvSpPr>
        <p:spPr>
          <a:xfrm>
            <a:off x="2314575" y="1295400"/>
            <a:ext cx="7562850" cy="933450"/>
          </a:xfrm>
        </p:spPr>
        <p:txBody>
          <a:bodyPr/>
          <a:lstStyle/>
          <a:p>
            <a:pPr algn="l"/>
            <a:r>
              <a:rPr lang="en-US" dirty="0"/>
              <a:t>You may want to add an additional logo to your KDD template to reflect your organization.</a:t>
            </a:r>
          </a:p>
        </p:txBody>
      </p:sp>
      <p:pic>
        <p:nvPicPr>
          <p:cNvPr id="6" name="Picture 5" descr="Catalyst logo">
            <a:extLst>
              <a:ext uri="{FF2B5EF4-FFF2-40B4-BE49-F238E27FC236}">
                <a16:creationId xmlns:a16="http://schemas.microsoft.com/office/drawing/2014/main" id="{C4C6C24A-DA89-077F-4C69-F56009FD1194}"/>
              </a:ext>
            </a:extLst>
          </p:cNvPr>
          <p:cNvPicPr>
            <a:picLocks noChangeAspect="1"/>
          </p:cNvPicPr>
          <p:nvPr/>
        </p:nvPicPr>
        <p:blipFill rotWithShape="1">
          <a:blip r:embed="rId3"/>
          <a:srcRect l="31563" r="31562"/>
          <a:stretch/>
        </p:blipFill>
        <p:spPr>
          <a:xfrm>
            <a:off x="1678131" y="2228850"/>
            <a:ext cx="2488624" cy="1262226"/>
          </a:xfrm>
          <a:prstGeom prst="rect">
            <a:avLst/>
          </a:prstGeom>
        </p:spPr>
      </p:pic>
      <p:pic>
        <p:nvPicPr>
          <p:cNvPr id="8" name="Picture 7" descr="The Ohio State University Wexner Medical Center logo">
            <a:extLst>
              <a:ext uri="{FF2B5EF4-FFF2-40B4-BE49-F238E27FC236}">
                <a16:creationId xmlns:a16="http://schemas.microsoft.com/office/drawing/2014/main" id="{2234759D-4AA1-96A4-6BD8-A92F6A1E8B6B}"/>
              </a:ext>
            </a:extLst>
          </p:cNvPr>
          <p:cNvPicPr>
            <a:picLocks noChangeAspect="1"/>
          </p:cNvPicPr>
          <p:nvPr/>
        </p:nvPicPr>
        <p:blipFill>
          <a:blip r:embed="rId4"/>
          <a:stretch>
            <a:fillRect/>
          </a:stretch>
        </p:blipFill>
        <p:spPr>
          <a:xfrm>
            <a:off x="4531303" y="2519652"/>
            <a:ext cx="3039341" cy="755073"/>
          </a:xfrm>
          <a:prstGeom prst="rect">
            <a:avLst/>
          </a:prstGeom>
        </p:spPr>
      </p:pic>
      <p:pic>
        <p:nvPicPr>
          <p:cNvPr id="3" name="Picture 2" descr="OSU Physicians Inc. logo">
            <a:extLst>
              <a:ext uri="{FF2B5EF4-FFF2-40B4-BE49-F238E27FC236}">
                <a16:creationId xmlns:a16="http://schemas.microsoft.com/office/drawing/2014/main" id="{9962DF2D-10B2-5497-0690-D86D3E933DE4}"/>
              </a:ext>
            </a:extLst>
          </p:cNvPr>
          <p:cNvPicPr>
            <a:picLocks noChangeAspect="1"/>
          </p:cNvPicPr>
          <p:nvPr/>
        </p:nvPicPr>
        <p:blipFill>
          <a:blip r:embed="rId5"/>
          <a:stretch>
            <a:fillRect/>
          </a:stretch>
        </p:blipFill>
        <p:spPr>
          <a:xfrm>
            <a:off x="8001828" y="2682668"/>
            <a:ext cx="2019300" cy="542925"/>
          </a:xfrm>
          <a:prstGeom prst="rect">
            <a:avLst/>
          </a:prstGeom>
        </p:spPr>
      </p:pic>
      <p:pic>
        <p:nvPicPr>
          <p:cNvPr id="9" name="Picture 8" descr="The James Comprehensive Cancer center at The Ohio State University logo">
            <a:extLst>
              <a:ext uri="{FF2B5EF4-FFF2-40B4-BE49-F238E27FC236}">
                <a16:creationId xmlns:a16="http://schemas.microsoft.com/office/drawing/2014/main" id="{CA5A1575-9ACF-6672-2A94-A9BE035C81EA}"/>
              </a:ext>
            </a:extLst>
          </p:cNvPr>
          <p:cNvPicPr>
            <a:picLocks noChangeAspect="1"/>
          </p:cNvPicPr>
          <p:nvPr/>
        </p:nvPicPr>
        <p:blipFill>
          <a:blip r:embed="rId6"/>
          <a:stretch>
            <a:fillRect/>
          </a:stretch>
        </p:blipFill>
        <p:spPr>
          <a:xfrm>
            <a:off x="1680297" y="4407723"/>
            <a:ext cx="2983056" cy="1256435"/>
          </a:xfrm>
          <a:prstGeom prst="rect">
            <a:avLst/>
          </a:prstGeom>
        </p:spPr>
      </p:pic>
      <p:pic>
        <p:nvPicPr>
          <p:cNvPr id="10" name="Picture 9" descr="The Ohio State University College of Medicine Logo">
            <a:extLst>
              <a:ext uri="{FF2B5EF4-FFF2-40B4-BE49-F238E27FC236}">
                <a16:creationId xmlns:a16="http://schemas.microsoft.com/office/drawing/2014/main" id="{86928307-7A7F-FF87-3DF8-5F73568AA0AE}"/>
              </a:ext>
            </a:extLst>
          </p:cNvPr>
          <p:cNvPicPr>
            <a:picLocks noChangeAspect="1"/>
          </p:cNvPicPr>
          <p:nvPr/>
        </p:nvPicPr>
        <p:blipFill>
          <a:blip r:embed="rId7"/>
          <a:stretch>
            <a:fillRect/>
          </a:stretch>
        </p:blipFill>
        <p:spPr>
          <a:xfrm>
            <a:off x="4883730" y="3885930"/>
            <a:ext cx="2428875" cy="1885950"/>
          </a:xfrm>
          <a:prstGeom prst="rect">
            <a:avLst/>
          </a:prstGeom>
        </p:spPr>
      </p:pic>
      <p:pic>
        <p:nvPicPr>
          <p:cNvPr id="1028" name="Picture 4" descr="The Ohio State University School of Health and Rehabilitation Sciences Logo">
            <a:extLst>
              <a:ext uri="{FF2B5EF4-FFF2-40B4-BE49-F238E27FC236}">
                <a16:creationId xmlns:a16="http://schemas.microsoft.com/office/drawing/2014/main" id="{19B90760-D626-ABF3-C3D4-317E0A1FC44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49435" y="3817525"/>
            <a:ext cx="2313309" cy="1885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876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a:extLst>
              <a:ext uri="{FF2B5EF4-FFF2-40B4-BE49-F238E27FC236}">
                <a16:creationId xmlns:a16="http://schemas.microsoft.com/office/drawing/2014/main" id="{2825935C-9AEE-CFB1-9888-4A2495640820}"/>
              </a:ext>
            </a:extLst>
          </p:cNvPr>
          <p:cNvSpPr txBox="1"/>
          <p:nvPr/>
        </p:nvSpPr>
        <p:spPr>
          <a:xfrm>
            <a:off x="0" y="15166"/>
            <a:ext cx="2918598" cy="307777"/>
          </a:xfrm>
          <a:prstGeom prst="rect">
            <a:avLst/>
          </a:prstGeom>
          <a:noFill/>
        </p:spPr>
        <p:txBody>
          <a:bodyPr wrap="square" rtlCol="0">
            <a:spAutoFit/>
          </a:bodyPr>
          <a:lstStyle/>
          <a:p>
            <a:r>
              <a:rPr lang="en-US" sz="1400" dirty="0"/>
              <a:t>Project Name:</a:t>
            </a:r>
          </a:p>
        </p:txBody>
      </p:sp>
      <p:sp>
        <p:nvSpPr>
          <p:cNvPr id="65" name="TextBox 64">
            <a:extLst>
              <a:ext uri="{FF2B5EF4-FFF2-40B4-BE49-F238E27FC236}">
                <a16:creationId xmlns:a16="http://schemas.microsoft.com/office/drawing/2014/main" id="{894868C9-B72A-C4A8-D73D-4C6BB3F31BFD}"/>
              </a:ext>
            </a:extLst>
          </p:cNvPr>
          <p:cNvSpPr txBox="1"/>
          <p:nvPr/>
        </p:nvSpPr>
        <p:spPr>
          <a:xfrm>
            <a:off x="5288185" y="15166"/>
            <a:ext cx="2918598" cy="307777"/>
          </a:xfrm>
          <a:prstGeom prst="rect">
            <a:avLst/>
          </a:prstGeom>
          <a:noFill/>
        </p:spPr>
        <p:txBody>
          <a:bodyPr wrap="square" rtlCol="0">
            <a:spAutoFit/>
          </a:bodyPr>
          <a:lstStyle/>
          <a:p>
            <a:r>
              <a:rPr lang="en-US" sz="1400" dirty="0"/>
              <a:t>Goal:</a:t>
            </a:r>
          </a:p>
        </p:txBody>
      </p:sp>
      <p:sp>
        <p:nvSpPr>
          <p:cNvPr id="63" name="TextBox 62">
            <a:extLst>
              <a:ext uri="{FF2B5EF4-FFF2-40B4-BE49-F238E27FC236}">
                <a16:creationId xmlns:a16="http://schemas.microsoft.com/office/drawing/2014/main" id="{F00FC19A-09C2-187A-6184-B83C88A6B76E}"/>
              </a:ext>
            </a:extLst>
          </p:cNvPr>
          <p:cNvSpPr txBox="1"/>
          <p:nvPr/>
        </p:nvSpPr>
        <p:spPr>
          <a:xfrm>
            <a:off x="0" y="362323"/>
            <a:ext cx="3152771" cy="246221"/>
          </a:xfrm>
          <a:prstGeom prst="rect">
            <a:avLst/>
          </a:prstGeom>
          <a:noFill/>
        </p:spPr>
        <p:txBody>
          <a:bodyPr wrap="square" rtlCol="0">
            <a:spAutoFit/>
          </a:bodyPr>
          <a:lstStyle/>
          <a:p>
            <a:r>
              <a:rPr lang="en-US" sz="1000" dirty="0"/>
              <a:t>Version Date:</a:t>
            </a:r>
          </a:p>
        </p:txBody>
      </p:sp>
      <p:pic>
        <p:nvPicPr>
          <p:cNvPr id="64" name="Picture 2" descr="The Ohio State University Wexner Medical Center wordmark">
            <a:extLst>
              <a:ext uri="{FF2B5EF4-FFF2-40B4-BE49-F238E27FC236}">
                <a16:creationId xmlns:a16="http://schemas.microsoft.com/office/drawing/2014/main" id="{94E937E1-B59B-6C5B-AE2B-8493CF1E06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7264" y="15166"/>
            <a:ext cx="1091009" cy="51453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8861592A-5F04-60AE-ED81-4D977135F80A}"/>
              </a:ext>
              <a:ext uri="{C183D7F6-B498-43B3-948B-1728B52AA6E4}">
                <adec:decorative xmlns:adec="http://schemas.microsoft.com/office/drawing/2017/decorative" val="1"/>
              </a:ext>
            </a:extLst>
          </p:cNvPr>
          <p:cNvSpPr/>
          <p:nvPr/>
        </p:nvSpPr>
        <p:spPr>
          <a:xfrm>
            <a:off x="114300" y="631122"/>
            <a:ext cx="11963400" cy="618834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3C2B44FF-E3F3-5334-0C16-F007399D898C}"/>
              </a:ext>
              <a:ext uri="{C183D7F6-B498-43B3-948B-1728B52AA6E4}">
                <adec:decorative xmlns:adec="http://schemas.microsoft.com/office/drawing/2017/decorative" val="1"/>
              </a:ext>
            </a:extLst>
          </p:cNvPr>
          <p:cNvCxnSpPr>
            <a:cxnSpLocks/>
          </p:cNvCxnSpPr>
          <p:nvPr/>
        </p:nvCxnSpPr>
        <p:spPr>
          <a:xfrm flipV="1">
            <a:off x="7968192" y="3974132"/>
            <a:ext cx="4101042" cy="4465"/>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a:extLst>
              <a:ext uri="{FF2B5EF4-FFF2-40B4-BE49-F238E27FC236}">
                <a16:creationId xmlns:a16="http://schemas.microsoft.com/office/drawing/2014/main" id="{C75B22D5-D012-0404-6903-68508C54B8BA}"/>
              </a:ext>
              <a:ext uri="{C183D7F6-B498-43B3-948B-1728B52AA6E4}">
                <adec:decorative xmlns:adec="http://schemas.microsoft.com/office/drawing/2017/decorative" val="1"/>
              </a:ext>
            </a:extLst>
          </p:cNvPr>
          <p:cNvCxnSpPr>
            <a:cxnSpLocks/>
          </p:cNvCxnSpPr>
          <p:nvPr/>
        </p:nvCxnSpPr>
        <p:spPr>
          <a:xfrm>
            <a:off x="88897" y="631122"/>
            <a:ext cx="11988803" cy="6175997"/>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a:extLst>
              <a:ext uri="{FF2B5EF4-FFF2-40B4-BE49-F238E27FC236}">
                <a16:creationId xmlns:a16="http://schemas.microsoft.com/office/drawing/2014/main" id="{DFE0354B-CDE1-2AF1-04C4-45735D4AA13F}"/>
              </a:ext>
              <a:ext uri="{C183D7F6-B498-43B3-948B-1728B52AA6E4}">
                <adec:decorative xmlns:adec="http://schemas.microsoft.com/office/drawing/2017/decorative" val="1"/>
              </a:ext>
            </a:extLst>
          </p:cNvPr>
          <p:cNvCxnSpPr>
            <a:cxnSpLocks/>
          </p:cNvCxnSpPr>
          <p:nvPr/>
        </p:nvCxnSpPr>
        <p:spPr>
          <a:xfrm flipV="1">
            <a:off x="114298" y="647924"/>
            <a:ext cx="11988805" cy="6137194"/>
          </a:xfrm>
          <a:prstGeom prst="line">
            <a:avLst/>
          </a:prstGeom>
        </p:spPr>
        <p:style>
          <a:lnRef idx="2">
            <a:schemeClr val="dk1"/>
          </a:lnRef>
          <a:fillRef idx="0">
            <a:schemeClr val="dk1"/>
          </a:fillRef>
          <a:effectRef idx="1">
            <a:schemeClr val="dk1"/>
          </a:effectRef>
          <a:fontRef idx="minor">
            <a:schemeClr val="tx1"/>
          </a:fontRef>
        </p:style>
      </p:cxnSp>
      <p:sp>
        <p:nvSpPr>
          <p:cNvPr id="3" name="TextBox 2">
            <a:extLst>
              <a:ext uri="{FF2B5EF4-FFF2-40B4-BE49-F238E27FC236}">
                <a16:creationId xmlns:a16="http://schemas.microsoft.com/office/drawing/2014/main" id="{00888288-075A-36C3-3C45-AB0E7D3794C6}"/>
              </a:ext>
            </a:extLst>
          </p:cNvPr>
          <p:cNvSpPr txBox="1"/>
          <p:nvPr/>
        </p:nvSpPr>
        <p:spPr>
          <a:xfrm>
            <a:off x="139702" y="676598"/>
            <a:ext cx="5873080" cy="338554"/>
          </a:xfrm>
          <a:prstGeom prst="rect">
            <a:avLst/>
          </a:prstGeom>
          <a:noFill/>
          <a:ln>
            <a:noFill/>
          </a:ln>
        </p:spPr>
        <p:txBody>
          <a:bodyPr wrap="square" rtlCol="0">
            <a:spAutoFit/>
          </a:bodyPr>
          <a:lstStyle/>
          <a:p>
            <a:r>
              <a:rPr lang="en-US" sz="1600" b="1" dirty="0">
                <a:solidFill>
                  <a:schemeClr val="bg1"/>
                </a:solidFill>
              </a:rPr>
              <a:t>	</a:t>
            </a:r>
            <a:r>
              <a:rPr lang="en-US" sz="1600" b="1" dirty="0"/>
              <a:t>1. WHO are we empathizing with?</a:t>
            </a:r>
          </a:p>
        </p:txBody>
      </p:sp>
      <p:sp>
        <p:nvSpPr>
          <p:cNvPr id="10" name="TextBox 9">
            <a:extLst>
              <a:ext uri="{FF2B5EF4-FFF2-40B4-BE49-F238E27FC236}">
                <a16:creationId xmlns:a16="http://schemas.microsoft.com/office/drawing/2014/main" id="{991ACABB-D26B-DC4F-EBF8-E8906A520FC1}"/>
              </a:ext>
            </a:extLst>
          </p:cNvPr>
          <p:cNvSpPr txBox="1"/>
          <p:nvPr/>
        </p:nvSpPr>
        <p:spPr>
          <a:xfrm>
            <a:off x="1147925" y="1015152"/>
            <a:ext cx="4943841" cy="430887"/>
          </a:xfrm>
          <a:prstGeom prst="rect">
            <a:avLst/>
          </a:prstGeom>
          <a:noFill/>
        </p:spPr>
        <p:txBody>
          <a:bodyPr wrap="square" rtlCol="0">
            <a:spAutoFit/>
          </a:bodyPr>
          <a:lstStyle/>
          <a:p>
            <a:r>
              <a:rPr lang="en-US" sz="1100" dirty="0">
                <a:solidFill>
                  <a:sysClr val="windowText" lastClr="000000"/>
                </a:solidFill>
              </a:rPr>
              <a:t>Who is the person we want to understand?   What is the situation they are in?</a:t>
            </a:r>
          </a:p>
          <a:p>
            <a:r>
              <a:rPr lang="en-US" sz="1100" dirty="0">
                <a:solidFill>
                  <a:sysClr val="windowText" lastClr="000000"/>
                </a:solidFill>
              </a:rPr>
              <a:t>           What is their role in the situation?</a:t>
            </a:r>
          </a:p>
        </p:txBody>
      </p:sp>
      <p:sp>
        <p:nvSpPr>
          <p:cNvPr id="4" name="TextBox 3">
            <a:extLst>
              <a:ext uri="{FF2B5EF4-FFF2-40B4-BE49-F238E27FC236}">
                <a16:creationId xmlns:a16="http://schemas.microsoft.com/office/drawing/2014/main" id="{A7B0CE69-A15E-9EE5-93C7-A29B5C27E61B}"/>
              </a:ext>
            </a:extLst>
          </p:cNvPr>
          <p:cNvSpPr txBox="1"/>
          <p:nvPr/>
        </p:nvSpPr>
        <p:spPr>
          <a:xfrm>
            <a:off x="6012783" y="676598"/>
            <a:ext cx="6031050" cy="338554"/>
          </a:xfrm>
          <a:prstGeom prst="rect">
            <a:avLst/>
          </a:prstGeom>
          <a:noFill/>
          <a:ln>
            <a:noFill/>
          </a:ln>
        </p:spPr>
        <p:txBody>
          <a:bodyPr wrap="square" rtlCol="0">
            <a:spAutoFit/>
          </a:bodyPr>
          <a:lstStyle>
            <a:defPPr>
              <a:defRPr lang="en-US"/>
            </a:defPPr>
            <a:lvl1pPr>
              <a:defRPr sz="1600">
                <a:solidFill>
                  <a:schemeClr val="bg1"/>
                </a:solidFill>
              </a:defRPr>
            </a:lvl1pPr>
          </a:lstStyle>
          <a:p>
            <a:pPr algn="ctr"/>
            <a:r>
              <a:rPr lang="en-US" b="1" dirty="0">
                <a:solidFill>
                  <a:schemeClr val="tx1"/>
                </a:solidFill>
              </a:rPr>
              <a:t>                                           2. What do they NEED to DO?</a:t>
            </a:r>
          </a:p>
        </p:txBody>
      </p:sp>
      <p:sp>
        <p:nvSpPr>
          <p:cNvPr id="20" name="TextBox 19">
            <a:extLst>
              <a:ext uri="{FF2B5EF4-FFF2-40B4-BE49-F238E27FC236}">
                <a16:creationId xmlns:a16="http://schemas.microsoft.com/office/drawing/2014/main" id="{F8B57F93-F29C-F727-0EA2-73AD0DB9D705}"/>
              </a:ext>
            </a:extLst>
          </p:cNvPr>
          <p:cNvSpPr txBox="1"/>
          <p:nvPr/>
        </p:nvSpPr>
        <p:spPr>
          <a:xfrm>
            <a:off x="6091765" y="1008737"/>
            <a:ext cx="5055962" cy="430887"/>
          </a:xfrm>
          <a:prstGeom prst="rect">
            <a:avLst/>
          </a:prstGeom>
          <a:noFill/>
        </p:spPr>
        <p:txBody>
          <a:bodyPr wrap="square" rtlCol="0">
            <a:spAutoFit/>
          </a:bodyPr>
          <a:lstStyle/>
          <a:p>
            <a:r>
              <a:rPr lang="en-US" sz="1100" dirty="0">
                <a:solidFill>
                  <a:sysClr val="windowText" lastClr="000000"/>
                </a:solidFill>
              </a:rPr>
              <a:t>What do they need to do (or do differently)? What decision(s) do they need to make? How will we know they were successful?</a:t>
            </a:r>
          </a:p>
        </p:txBody>
      </p:sp>
      <p:sp>
        <p:nvSpPr>
          <p:cNvPr id="38" name="TextBox 37">
            <a:extLst>
              <a:ext uri="{FF2B5EF4-FFF2-40B4-BE49-F238E27FC236}">
                <a16:creationId xmlns:a16="http://schemas.microsoft.com/office/drawing/2014/main" id="{66C62562-C802-FE60-6787-C4B036CA9C45}"/>
              </a:ext>
            </a:extLst>
          </p:cNvPr>
          <p:cNvSpPr txBox="1"/>
          <p:nvPr/>
        </p:nvSpPr>
        <p:spPr>
          <a:xfrm>
            <a:off x="10328833" y="1471836"/>
            <a:ext cx="1679574" cy="646331"/>
          </a:xfrm>
          <a:prstGeom prst="rect">
            <a:avLst/>
          </a:prstGeom>
          <a:noFill/>
        </p:spPr>
        <p:txBody>
          <a:bodyPr wrap="square" rtlCol="0">
            <a:spAutoFit/>
          </a:bodyPr>
          <a:lstStyle/>
          <a:p>
            <a:pPr algn="r"/>
            <a:r>
              <a:rPr lang="en-US" b="1" dirty="0"/>
              <a:t>3. What do </a:t>
            </a:r>
          </a:p>
          <a:p>
            <a:pPr algn="r"/>
            <a:r>
              <a:rPr lang="en-US" b="1" dirty="0"/>
              <a:t>     they SEE?</a:t>
            </a:r>
          </a:p>
        </p:txBody>
      </p:sp>
      <p:sp>
        <p:nvSpPr>
          <p:cNvPr id="39" name="TextBox 38">
            <a:extLst>
              <a:ext uri="{FF2B5EF4-FFF2-40B4-BE49-F238E27FC236}">
                <a16:creationId xmlns:a16="http://schemas.microsoft.com/office/drawing/2014/main" id="{4BBCEC16-44D9-0C2F-F176-754F6482AAEA}"/>
              </a:ext>
            </a:extLst>
          </p:cNvPr>
          <p:cNvSpPr txBox="1"/>
          <p:nvPr/>
        </p:nvSpPr>
        <p:spPr>
          <a:xfrm>
            <a:off x="9568507" y="2023633"/>
            <a:ext cx="2442894" cy="769441"/>
          </a:xfrm>
          <a:prstGeom prst="rect">
            <a:avLst/>
          </a:prstGeom>
          <a:noFill/>
        </p:spPr>
        <p:txBody>
          <a:bodyPr wrap="square" rtlCol="0">
            <a:spAutoFit/>
          </a:bodyPr>
          <a:lstStyle/>
          <a:p>
            <a:pPr algn="r"/>
            <a:r>
              <a:rPr lang="en-US" sz="1100" dirty="0"/>
              <a:t>in the marketplace?</a:t>
            </a:r>
          </a:p>
          <a:p>
            <a:pPr algn="r"/>
            <a:r>
              <a:rPr lang="en-US" sz="1100" dirty="0"/>
              <a:t>in their immediate environment?</a:t>
            </a:r>
          </a:p>
          <a:p>
            <a:pPr algn="r"/>
            <a:r>
              <a:rPr lang="en-US" sz="1100" dirty="0"/>
              <a:t>others saying and doing?</a:t>
            </a:r>
          </a:p>
          <a:p>
            <a:pPr algn="r"/>
            <a:r>
              <a:rPr lang="en-US" sz="1100" dirty="0"/>
              <a:t>What are they watching and reading?</a:t>
            </a:r>
          </a:p>
        </p:txBody>
      </p:sp>
      <p:sp>
        <p:nvSpPr>
          <p:cNvPr id="41" name="TextBox 40">
            <a:extLst>
              <a:ext uri="{FF2B5EF4-FFF2-40B4-BE49-F238E27FC236}">
                <a16:creationId xmlns:a16="http://schemas.microsoft.com/office/drawing/2014/main" id="{E7B3CFC4-A0E8-1D6A-022E-536A235D7FDC}"/>
              </a:ext>
            </a:extLst>
          </p:cNvPr>
          <p:cNvSpPr txBox="1"/>
          <p:nvPr/>
        </p:nvSpPr>
        <p:spPr>
          <a:xfrm>
            <a:off x="9656068" y="4004349"/>
            <a:ext cx="2361665" cy="369332"/>
          </a:xfrm>
          <a:prstGeom prst="rect">
            <a:avLst/>
          </a:prstGeom>
          <a:noFill/>
        </p:spPr>
        <p:txBody>
          <a:bodyPr wrap="square" rtlCol="0">
            <a:spAutoFit/>
          </a:bodyPr>
          <a:lstStyle/>
          <a:p>
            <a:pPr algn="r"/>
            <a:r>
              <a:rPr lang="en-US" b="1" dirty="0"/>
              <a:t>4. What do they SAY?</a:t>
            </a:r>
          </a:p>
        </p:txBody>
      </p:sp>
      <p:sp>
        <p:nvSpPr>
          <p:cNvPr id="42" name="TextBox 41">
            <a:extLst>
              <a:ext uri="{FF2B5EF4-FFF2-40B4-BE49-F238E27FC236}">
                <a16:creationId xmlns:a16="http://schemas.microsoft.com/office/drawing/2014/main" id="{9134B9D5-2206-DEEB-99D8-CFB519C46811}"/>
              </a:ext>
            </a:extLst>
          </p:cNvPr>
          <p:cNvSpPr txBox="1"/>
          <p:nvPr/>
        </p:nvSpPr>
        <p:spPr>
          <a:xfrm>
            <a:off x="9577836" y="4340905"/>
            <a:ext cx="2442894" cy="430887"/>
          </a:xfrm>
          <a:prstGeom prst="rect">
            <a:avLst/>
          </a:prstGeom>
          <a:noFill/>
        </p:spPr>
        <p:txBody>
          <a:bodyPr wrap="square" rtlCol="0">
            <a:spAutoFit/>
          </a:bodyPr>
          <a:lstStyle/>
          <a:p>
            <a:pPr algn="r"/>
            <a:r>
              <a:rPr lang="en-US" sz="1100" dirty="0"/>
              <a:t>What have we heard them say?</a:t>
            </a:r>
          </a:p>
          <a:p>
            <a:pPr algn="r"/>
            <a:r>
              <a:rPr lang="en-US" sz="1100" dirty="0"/>
              <a:t>What can we imagine them saying?</a:t>
            </a:r>
          </a:p>
        </p:txBody>
      </p:sp>
      <p:sp>
        <p:nvSpPr>
          <p:cNvPr id="30" name="TextBox 29">
            <a:extLst>
              <a:ext uri="{FF2B5EF4-FFF2-40B4-BE49-F238E27FC236}">
                <a16:creationId xmlns:a16="http://schemas.microsoft.com/office/drawing/2014/main" id="{ED71C1E3-FFB6-568C-B315-A9122EC76B3E}"/>
              </a:ext>
            </a:extLst>
          </p:cNvPr>
          <p:cNvSpPr txBox="1"/>
          <p:nvPr/>
        </p:nvSpPr>
        <p:spPr>
          <a:xfrm>
            <a:off x="612387" y="5897507"/>
            <a:ext cx="4056874" cy="350896"/>
          </a:xfrm>
          <a:prstGeom prst="rect">
            <a:avLst/>
          </a:prstGeom>
          <a:noFill/>
          <a:ln>
            <a:noFill/>
          </a:ln>
        </p:spPr>
        <p:txBody>
          <a:bodyPr wrap="square" rtlCol="0">
            <a:spAutoFit/>
          </a:bodyPr>
          <a:lstStyle/>
          <a:p>
            <a:pPr algn="ctr"/>
            <a:r>
              <a:rPr lang="en-US" sz="1600" b="1" dirty="0"/>
              <a:t>5. What do they DO?</a:t>
            </a:r>
          </a:p>
        </p:txBody>
      </p:sp>
      <p:sp>
        <p:nvSpPr>
          <p:cNvPr id="45" name="TextBox 44">
            <a:extLst>
              <a:ext uri="{FF2B5EF4-FFF2-40B4-BE49-F238E27FC236}">
                <a16:creationId xmlns:a16="http://schemas.microsoft.com/office/drawing/2014/main" id="{11DE04C9-8DBD-860E-9002-B4D78A21CA8B}"/>
              </a:ext>
            </a:extLst>
          </p:cNvPr>
          <p:cNvSpPr txBox="1"/>
          <p:nvPr/>
        </p:nvSpPr>
        <p:spPr>
          <a:xfrm>
            <a:off x="1341082" y="6165076"/>
            <a:ext cx="2287767" cy="600164"/>
          </a:xfrm>
          <a:prstGeom prst="rect">
            <a:avLst/>
          </a:prstGeom>
          <a:noFill/>
        </p:spPr>
        <p:txBody>
          <a:bodyPr wrap="square" rtlCol="0">
            <a:spAutoFit/>
          </a:bodyPr>
          <a:lstStyle/>
          <a:p>
            <a:r>
              <a:rPr lang="en-US" sz="1100" dirty="0"/>
              <a:t>What do they do today?</a:t>
            </a:r>
          </a:p>
          <a:p>
            <a:r>
              <a:rPr lang="en-US" sz="1100" dirty="0"/>
              <a:t>What behavior have we observed?</a:t>
            </a:r>
          </a:p>
          <a:p>
            <a:r>
              <a:rPr lang="en-US" sz="1100" dirty="0"/>
              <a:t>What can we imagine them doing?</a:t>
            </a:r>
          </a:p>
        </p:txBody>
      </p:sp>
      <p:sp>
        <p:nvSpPr>
          <p:cNvPr id="34" name="TextBox 33">
            <a:extLst>
              <a:ext uri="{FF2B5EF4-FFF2-40B4-BE49-F238E27FC236}">
                <a16:creationId xmlns:a16="http://schemas.microsoft.com/office/drawing/2014/main" id="{79475F33-0602-B27E-ACA4-329FA3F9DD6C}"/>
              </a:ext>
            </a:extLst>
          </p:cNvPr>
          <p:cNvSpPr txBox="1"/>
          <p:nvPr/>
        </p:nvSpPr>
        <p:spPr>
          <a:xfrm>
            <a:off x="183098" y="1471836"/>
            <a:ext cx="1891241" cy="646331"/>
          </a:xfrm>
          <a:prstGeom prst="rect">
            <a:avLst/>
          </a:prstGeom>
          <a:noFill/>
        </p:spPr>
        <p:txBody>
          <a:bodyPr wrap="square" rtlCol="0">
            <a:spAutoFit/>
          </a:bodyPr>
          <a:lstStyle/>
          <a:p>
            <a:r>
              <a:rPr lang="en-US" b="1" dirty="0"/>
              <a:t>6. What do </a:t>
            </a:r>
          </a:p>
          <a:p>
            <a:r>
              <a:rPr lang="en-US" b="1" dirty="0"/>
              <a:t>     they HEAR?</a:t>
            </a:r>
          </a:p>
        </p:txBody>
      </p:sp>
      <p:sp>
        <p:nvSpPr>
          <p:cNvPr id="35" name="TextBox 34">
            <a:extLst>
              <a:ext uri="{FF2B5EF4-FFF2-40B4-BE49-F238E27FC236}">
                <a16:creationId xmlns:a16="http://schemas.microsoft.com/office/drawing/2014/main" id="{F5CF6C56-C5F3-0248-26A8-ECBE392236B5}"/>
              </a:ext>
            </a:extLst>
          </p:cNvPr>
          <p:cNvSpPr txBox="1"/>
          <p:nvPr/>
        </p:nvSpPr>
        <p:spPr>
          <a:xfrm>
            <a:off x="164187" y="2023633"/>
            <a:ext cx="1502841" cy="769441"/>
          </a:xfrm>
          <a:prstGeom prst="rect">
            <a:avLst/>
          </a:prstGeom>
          <a:noFill/>
        </p:spPr>
        <p:txBody>
          <a:bodyPr wrap="square" rtlCol="0">
            <a:spAutoFit/>
          </a:bodyPr>
          <a:lstStyle/>
          <a:p>
            <a:r>
              <a:rPr lang="en-US" sz="1100" dirty="0"/>
              <a:t>others say?</a:t>
            </a:r>
          </a:p>
          <a:p>
            <a:r>
              <a:rPr lang="en-US" sz="1100" dirty="0"/>
              <a:t>from friends?</a:t>
            </a:r>
          </a:p>
          <a:p>
            <a:r>
              <a:rPr lang="en-US" sz="1100" dirty="0"/>
              <a:t>from colleagues?</a:t>
            </a:r>
          </a:p>
          <a:p>
            <a:r>
              <a:rPr lang="en-US" sz="1100" dirty="0"/>
              <a:t>second-hand?</a:t>
            </a:r>
          </a:p>
        </p:txBody>
      </p:sp>
      <p:cxnSp>
        <p:nvCxnSpPr>
          <p:cNvPr id="52" name="Straight Connector 51">
            <a:extLst>
              <a:ext uri="{FF2B5EF4-FFF2-40B4-BE49-F238E27FC236}">
                <a16:creationId xmlns:a16="http://schemas.microsoft.com/office/drawing/2014/main" id="{F692A55E-F7A2-130E-D0FB-EA06A4714712}"/>
              </a:ext>
              <a:ext uri="{C183D7F6-B498-43B3-948B-1728B52AA6E4}">
                <adec:decorative xmlns:adec="http://schemas.microsoft.com/office/drawing/2017/decorative" val="1"/>
              </a:ext>
            </a:extLst>
          </p:cNvPr>
          <p:cNvCxnSpPr>
            <a:cxnSpLocks/>
            <a:endCxn id="8" idx="0"/>
          </p:cNvCxnSpPr>
          <p:nvPr/>
        </p:nvCxnSpPr>
        <p:spPr>
          <a:xfrm flipH="1">
            <a:off x="6091768" y="631122"/>
            <a:ext cx="4231" cy="1209642"/>
          </a:xfrm>
          <a:prstGeom prst="line">
            <a:avLst/>
          </a:prstGeom>
        </p:spPr>
        <p:style>
          <a:lnRef idx="2">
            <a:schemeClr val="dk1"/>
          </a:lnRef>
          <a:fillRef idx="0">
            <a:schemeClr val="dk1"/>
          </a:fillRef>
          <a:effectRef idx="1">
            <a:schemeClr val="dk1"/>
          </a:effectRef>
          <a:fontRef idx="minor">
            <a:schemeClr val="tx1"/>
          </a:fontRef>
        </p:style>
      </p:cxnSp>
      <p:sp>
        <p:nvSpPr>
          <p:cNvPr id="8" name="Oval 7">
            <a:extLst>
              <a:ext uri="{FF2B5EF4-FFF2-40B4-BE49-F238E27FC236}">
                <a16:creationId xmlns:a16="http://schemas.microsoft.com/office/drawing/2014/main" id="{CBCBF06D-F1BE-9AF3-E889-BDA4CF7F6C5C}"/>
              </a:ext>
              <a:ext uri="{C183D7F6-B498-43B3-948B-1728B52AA6E4}">
                <adec:decorative xmlns:adec="http://schemas.microsoft.com/office/drawing/2017/decorative" val="1"/>
              </a:ext>
            </a:extLst>
          </p:cNvPr>
          <p:cNvSpPr/>
          <p:nvPr/>
        </p:nvSpPr>
        <p:spPr>
          <a:xfrm>
            <a:off x="3953934" y="1840764"/>
            <a:ext cx="4275667" cy="395712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TextBox 8">
            <a:extLst>
              <a:ext uri="{FF2B5EF4-FFF2-40B4-BE49-F238E27FC236}">
                <a16:creationId xmlns:a16="http://schemas.microsoft.com/office/drawing/2014/main" id="{F169FC08-53F2-AAE0-D11A-54601371AB42}"/>
              </a:ext>
            </a:extLst>
          </p:cNvPr>
          <p:cNvSpPr txBox="1"/>
          <p:nvPr/>
        </p:nvSpPr>
        <p:spPr>
          <a:xfrm>
            <a:off x="4934485" y="2130726"/>
            <a:ext cx="2314561" cy="646331"/>
          </a:xfrm>
          <a:prstGeom prst="rect">
            <a:avLst/>
          </a:prstGeom>
          <a:noFill/>
        </p:spPr>
        <p:txBody>
          <a:bodyPr wrap="square" rtlCol="0">
            <a:spAutoFit/>
          </a:bodyPr>
          <a:lstStyle/>
          <a:p>
            <a:pPr algn="ctr"/>
            <a:r>
              <a:rPr lang="en-US" b="1" dirty="0"/>
              <a:t>7. What do they THINK and FEEL?</a:t>
            </a:r>
          </a:p>
        </p:txBody>
      </p:sp>
      <p:sp>
        <p:nvSpPr>
          <p:cNvPr id="15" name="TextBox 14">
            <a:extLst>
              <a:ext uri="{FF2B5EF4-FFF2-40B4-BE49-F238E27FC236}">
                <a16:creationId xmlns:a16="http://schemas.microsoft.com/office/drawing/2014/main" id="{2F8FA48A-F3FD-06BF-465D-1454E93E1B09}"/>
              </a:ext>
            </a:extLst>
          </p:cNvPr>
          <p:cNvSpPr txBox="1"/>
          <p:nvPr/>
        </p:nvSpPr>
        <p:spPr>
          <a:xfrm>
            <a:off x="4415366" y="2760440"/>
            <a:ext cx="1649085" cy="338554"/>
          </a:xfrm>
          <a:prstGeom prst="rect">
            <a:avLst/>
          </a:prstGeom>
          <a:noFill/>
        </p:spPr>
        <p:txBody>
          <a:bodyPr wrap="square" rtlCol="0">
            <a:spAutoFit/>
          </a:bodyPr>
          <a:lstStyle/>
          <a:p>
            <a:pPr algn="ctr"/>
            <a:r>
              <a:rPr lang="en-US" sz="1600" b="1" dirty="0">
                <a:solidFill>
                  <a:sysClr val="windowText" lastClr="000000"/>
                </a:solidFill>
              </a:rPr>
              <a:t>Pains</a:t>
            </a:r>
          </a:p>
        </p:txBody>
      </p:sp>
      <p:sp>
        <p:nvSpPr>
          <p:cNvPr id="11" name="TextBox 10">
            <a:extLst>
              <a:ext uri="{FF2B5EF4-FFF2-40B4-BE49-F238E27FC236}">
                <a16:creationId xmlns:a16="http://schemas.microsoft.com/office/drawing/2014/main" id="{D8FAE26D-2C65-4EA3-9AE8-4BACB6C63993}"/>
              </a:ext>
            </a:extLst>
          </p:cNvPr>
          <p:cNvSpPr txBox="1"/>
          <p:nvPr/>
        </p:nvSpPr>
        <p:spPr>
          <a:xfrm>
            <a:off x="4040918" y="3965766"/>
            <a:ext cx="2023534" cy="430887"/>
          </a:xfrm>
          <a:prstGeom prst="rect">
            <a:avLst/>
          </a:prstGeom>
          <a:noFill/>
        </p:spPr>
        <p:txBody>
          <a:bodyPr wrap="square" rtlCol="0">
            <a:spAutoFit/>
          </a:bodyPr>
          <a:lstStyle/>
          <a:p>
            <a:pPr algn="r"/>
            <a:r>
              <a:rPr lang="en-US" sz="1100" dirty="0">
                <a:solidFill>
                  <a:sysClr val="windowText" lastClr="000000"/>
                </a:solidFill>
              </a:rPr>
              <a:t>What are their fears, frustrations, and anxieties?</a:t>
            </a:r>
          </a:p>
        </p:txBody>
      </p:sp>
      <p:sp>
        <p:nvSpPr>
          <p:cNvPr id="17" name="TextBox 16">
            <a:extLst>
              <a:ext uri="{FF2B5EF4-FFF2-40B4-BE49-F238E27FC236}">
                <a16:creationId xmlns:a16="http://schemas.microsoft.com/office/drawing/2014/main" id="{1B630611-C14E-1FDC-1BB6-406C695FAEBE}"/>
              </a:ext>
            </a:extLst>
          </p:cNvPr>
          <p:cNvSpPr txBox="1"/>
          <p:nvPr/>
        </p:nvSpPr>
        <p:spPr>
          <a:xfrm>
            <a:off x="6137441" y="2760440"/>
            <a:ext cx="1521914" cy="338554"/>
          </a:xfrm>
          <a:prstGeom prst="rect">
            <a:avLst/>
          </a:prstGeom>
          <a:noFill/>
        </p:spPr>
        <p:txBody>
          <a:bodyPr wrap="square" rtlCol="0">
            <a:spAutoFit/>
          </a:bodyPr>
          <a:lstStyle/>
          <a:p>
            <a:pPr algn="ctr"/>
            <a:r>
              <a:rPr lang="en-US" sz="1600" b="1" dirty="0">
                <a:solidFill>
                  <a:sysClr val="windowText" lastClr="000000"/>
                </a:solidFill>
              </a:rPr>
              <a:t>Gains</a:t>
            </a:r>
          </a:p>
        </p:txBody>
      </p:sp>
      <p:sp>
        <p:nvSpPr>
          <p:cNvPr id="14" name="TextBox 13">
            <a:extLst>
              <a:ext uri="{FF2B5EF4-FFF2-40B4-BE49-F238E27FC236}">
                <a16:creationId xmlns:a16="http://schemas.microsoft.com/office/drawing/2014/main" id="{ECA17AE4-1931-E10C-54E7-D222642D8706}"/>
              </a:ext>
            </a:extLst>
          </p:cNvPr>
          <p:cNvSpPr txBox="1"/>
          <p:nvPr/>
        </p:nvSpPr>
        <p:spPr>
          <a:xfrm>
            <a:off x="6158592" y="3965766"/>
            <a:ext cx="2023534" cy="430887"/>
          </a:xfrm>
          <a:prstGeom prst="rect">
            <a:avLst/>
          </a:prstGeom>
          <a:noFill/>
        </p:spPr>
        <p:txBody>
          <a:bodyPr wrap="square" rtlCol="0">
            <a:spAutoFit/>
          </a:bodyPr>
          <a:lstStyle/>
          <a:p>
            <a:r>
              <a:rPr lang="en-US" sz="1100" dirty="0"/>
              <a:t>What are their wants, needs, hopes, and dreams?</a:t>
            </a:r>
          </a:p>
        </p:txBody>
      </p:sp>
      <p:cxnSp>
        <p:nvCxnSpPr>
          <p:cNvPr id="12" name="Straight Connector 11">
            <a:extLst>
              <a:ext uri="{FF2B5EF4-FFF2-40B4-BE49-F238E27FC236}">
                <a16:creationId xmlns:a16="http://schemas.microsoft.com/office/drawing/2014/main" id="{DC7FBE9C-2DE7-D6B7-F974-0A1C9D983624}"/>
              </a:ext>
              <a:ext uri="{C183D7F6-B498-43B3-948B-1728B52AA6E4}">
                <adec:decorative xmlns:adec="http://schemas.microsoft.com/office/drawing/2017/decorative" val="1"/>
              </a:ext>
            </a:extLst>
          </p:cNvPr>
          <p:cNvCxnSpPr>
            <a:cxnSpLocks/>
          </p:cNvCxnSpPr>
          <p:nvPr/>
        </p:nvCxnSpPr>
        <p:spPr>
          <a:xfrm>
            <a:off x="6088189" y="3081857"/>
            <a:ext cx="3578" cy="1346926"/>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Connector 12">
            <a:extLst>
              <a:ext uri="{FF2B5EF4-FFF2-40B4-BE49-F238E27FC236}">
                <a16:creationId xmlns:a16="http://schemas.microsoft.com/office/drawing/2014/main" id="{F61D13DC-6B78-C546-9189-53454FCF3200}"/>
              </a:ext>
              <a:ext uri="{C183D7F6-B498-43B3-948B-1728B52AA6E4}">
                <adec:decorative xmlns:adec="http://schemas.microsoft.com/office/drawing/2017/decorative" val="1"/>
              </a:ext>
            </a:extLst>
          </p:cNvPr>
          <p:cNvCxnSpPr>
            <a:cxnSpLocks/>
          </p:cNvCxnSpPr>
          <p:nvPr/>
        </p:nvCxnSpPr>
        <p:spPr>
          <a:xfrm>
            <a:off x="5308337" y="4453736"/>
            <a:ext cx="1557331" cy="0"/>
          </a:xfrm>
          <a:prstGeom prst="line">
            <a:avLst/>
          </a:prstGeom>
        </p:spPr>
        <p:style>
          <a:lnRef idx="2">
            <a:schemeClr val="dk1"/>
          </a:lnRef>
          <a:fillRef idx="0">
            <a:schemeClr val="dk1"/>
          </a:fillRef>
          <a:effectRef idx="1">
            <a:schemeClr val="dk1"/>
          </a:effectRef>
          <a:fontRef idx="minor">
            <a:schemeClr val="tx1"/>
          </a:fontRef>
        </p:style>
      </p:cxnSp>
      <p:sp>
        <p:nvSpPr>
          <p:cNvPr id="18" name="TextBox 17">
            <a:extLst>
              <a:ext uri="{FF2B5EF4-FFF2-40B4-BE49-F238E27FC236}">
                <a16:creationId xmlns:a16="http://schemas.microsoft.com/office/drawing/2014/main" id="{53422805-00CE-29CA-8928-64F26F19ED39}"/>
              </a:ext>
            </a:extLst>
          </p:cNvPr>
          <p:cNvSpPr txBox="1"/>
          <p:nvPr/>
        </p:nvSpPr>
        <p:spPr>
          <a:xfrm>
            <a:off x="4764201" y="4451123"/>
            <a:ext cx="2724168" cy="430887"/>
          </a:xfrm>
          <a:prstGeom prst="rect">
            <a:avLst/>
          </a:prstGeom>
          <a:noFill/>
        </p:spPr>
        <p:txBody>
          <a:bodyPr wrap="square" rtlCol="0">
            <a:spAutoFit/>
          </a:bodyPr>
          <a:lstStyle/>
          <a:p>
            <a:pPr algn="ctr"/>
            <a:r>
              <a:rPr lang="en-US" sz="1100" dirty="0"/>
              <a:t>What other thoughts and feelings might motivate their behavior?</a:t>
            </a:r>
          </a:p>
        </p:txBody>
      </p:sp>
      <p:sp>
        <p:nvSpPr>
          <p:cNvPr id="24" name="Rectangle 23">
            <a:extLst>
              <a:ext uri="{FF2B5EF4-FFF2-40B4-BE49-F238E27FC236}">
                <a16:creationId xmlns:a16="http://schemas.microsoft.com/office/drawing/2014/main" id="{F3ABC37F-D748-53F7-397E-5C537CD07B0B}"/>
              </a:ext>
              <a:ext uri="{C183D7F6-B498-43B3-948B-1728B52AA6E4}">
                <adec:decorative xmlns:adec="http://schemas.microsoft.com/office/drawing/2017/decorative" val="1"/>
              </a:ext>
            </a:extLst>
          </p:cNvPr>
          <p:cNvSpPr/>
          <p:nvPr/>
        </p:nvSpPr>
        <p:spPr>
          <a:xfrm>
            <a:off x="72878" y="625346"/>
            <a:ext cx="75290" cy="6188348"/>
          </a:xfrm>
          <a:prstGeom prst="rect">
            <a:avLst/>
          </a:prstGeom>
          <a:solidFill>
            <a:srgbClr val="BA0C2F"/>
          </a:solidFill>
          <a:ln>
            <a:solidFill>
              <a:srgbClr val="BA0C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1ED0F5A-9D34-5837-E8D3-A483AA6A33B8}"/>
              </a:ext>
              <a:ext uri="{C183D7F6-B498-43B3-948B-1728B52AA6E4}">
                <adec:decorative xmlns:adec="http://schemas.microsoft.com/office/drawing/2017/decorative" val="1"/>
              </a:ext>
            </a:extLst>
          </p:cNvPr>
          <p:cNvSpPr/>
          <p:nvPr/>
        </p:nvSpPr>
        <p:spPr>
          <a:xfrm rot="5400000">
            <a:off x="6055766" y="-5380270"/>
            <a:ext cx="45719" cy="12012079"/>
          </a:xfrm>
          <a:prstGeom prst="rect">
            <a:avLst/>
          </a:prstGeom>
          <a:solidFill>
            <a:srgbClr val="BA0C2F"/>
          </a:solidFill>
          <a:ln>
            <a:solidFill>
              <a:srgbClr val="BA0C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BA011A8-5CE2-FCD2-A060-EC5BB0006F41}"/>
              </a:ext>
              <a:ext uri="{C183D7F6-B498-43B3-948B-1728B52AA6E4}">
                <adec:decorative xmlns:adec="http://schemas.microsoft.com/office/drawing/2017/decorative" val="1"/>
              </a:ext>
            </a:extLst>
          </p:cNvPr>
          <p:cNvSpPr/>
          <p:nvPr/>
        </p:nvSpPr>
        <p:spPr>
          <a:xfrm>
            <a:off x="12029920" y="612555"/>
            <a:ext cx="57967" cy="6156575"/>
          </a:xfrm>
          <a:prstGeom prst="rect">
            <a:avLst/>
          </a:prstGeom>
          <a:solidFill>
            <a:srgbClr val="BA0C2F"/>
          </a:solidFill>
          <a:ln>
            <a:solidFill>
              <a:srgbClr val="BA0C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B9929A4-FF3B-25A4-39A9-30168A7691D0}"/>
              </a:ext>
              <a:ext uri="{C183D7F6-B498-43B3-948B-1728B52AA6E4}">
                <adec:decorative xmlns:adec="http://schemas.microsoft.com/office/drawing/2017/decorative" val="1"/>
              </a:ext>
            </a:extLst>
          </p:cNvPr>
          <p:cNvSpPr/>
          <p:nvPr/>
        </p:nvSpPr>
        <p:spPr>
          <a:xfrm rot="5400000">
            <a:off x="6055765" y="802922"/>
            <a:ext cx="45719" cy="12012079"/>
          </a:xfrm>
          <a:prstGeom prst="rect">
            <a:avLst/>
          </a:prstGeom>
          <a:solidFill>
            <a:srgbClr val="BA0C2F"/>
          </a:solidFill>
          <a:ln>
            <a:solidFill>
              <a:srgbClr val="BA0C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66AABF87-1A0A-D508-CF1D-2BC7B6D46C2E}"/>
              </a:ext>
            </a:extLst>
          </p:cNvPr>
          <p:cNvSpPr txBox="1">
            <a:spLocks/>
          </p:cNvSpPr>
          <p:nvPr/>
        </p:nvSpPr>
        <p:spPr>
          <a:xfrm>
            <a:off x="1763199" y="-779337"/>
            <a:ext cx="7315200" cy="6204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2400" dirty="0"/>
              <a:t>Blank Empathy Map template with prompts</a:t>
            </a:r>
          </a:p>
        </p:txBody>
      </p:sp>
    </p:spTree>
    <p:extLst>
      <p:ext uri="{BB962C8B-B14F-4D97-AF65-F5344CB8AC3E}">
        <p14:creationId xmlns:p14="http://schemas.microsoft.com/office/powerpoint/2010/main" val="270639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a:extLst>
              <a:ext uri="{FF2B5EF4-FFF2-40B4-BE49-F238E27FC236}">
                <a16:creationId xmlns:a16="http://schemas.microsoft.com/office/drawing/2014/main" id="{2825935C-9AEE-CFB1-9888-4A2495640820}"/>
              </a:ext>
            </a:extLst>
          </p:cNvPr>
          <p:cNvSpPr txBox="1"/>
          <p:nvPr/>
        </p:nvSpPr>
        <p:spPr>
          <a:xfrm>
            <a:off x="0" y="15166"/>
            <a:ext cx="2918598" cy="307777"/>
          </a:xfrm>
          <a:prstGeom prst="rect">
            <a:avLst/>
          </a:prstGeom>
          <a:noFill/>
        </p:spPr>
        <p:txBody>
          <a:bodyPr wrap="square" rtlCol="0">
            <a:spAutoFit/>
          </a:bodyPr>
          <a:lstStyle/>
          <a:p>
            <a:r>
              <a:rPr lang="en-US" sz="1400" dirty="0"/>
              <a:t>Project Name:</a:t>
            </a:r>
          </a:p>
        </p:txBody>
      </p:sp>
      <p:sp>
        <p:nvSpPr>
          <p:cNvPr id="65" name="TextBox 64">
            <a:extLst>
              <a:ext uri="{FF2B5EF4-FFF2-40B4-BE49-F238E27FC236}">
                <a16:creationId xmlns:a16="http://schemas.microsoft.com/office/drawing/2014/main" id="{894868C9-B72A-C4A8-D73D-4C6BB3F31BFD}"/>
              </a:ext>
            </a:extLst>
          </p:cNvPr>
          <p:cNvSpPr txBox="1"/>
          <p:nvPr/>
        </p:nvSpPr>
        <p:spPr>
          <a:xfrm>
            <a:off x="5288185" y="15166"/>
            <a:ext cx="2918598" cy="307777"/>
          </a:xfrm>
          <a:prstGeom prst="rect">
            <a:avLst/>
          </a:prstGeom>
          <a:noFill/>
        </p:spPr>
        <p:txBody>
          <a:bodyPr wrap="square" rtlCol="0">
            <a:spAutoFit/>
          </a:bodyPr>
          <a:lstStyle/>
          <a:p>
            <a:r>
              <a:rPr lang="en-US" sz="1400" dirty="0"/>
              <a:t>Goal:</a:t>
            </a:r>
          </a:p>
        </p:txBody>
      </p:sp>
      <p:sp>
        <p:nvSpPr>
          <p:cNvPr id="63" name="TextBox 62">
            <a:extLst>
              <a:ext uri="{FF2B5EF4-FFF2-40B4-BE49-F238E27FC236}">
                <a16:creationId xmlns:a16="http://schemas.microsoft.com/office/drawing/2014/main" id="{F00FC19A-09C2-187A-6184-B83C88A6B76E}"/>
              </a:ext>
            </a:extLst>
          </p:cNvPr>
          <p:cNvSpPr txBox="1"/>
          <p:nvPr/>
        </p:nvSpPr>
        <p:spPr>
          <a:xfrm>
            <a:off x="0" y="362323"/>
            <a:ext cx="3152771" cy="246221"/>
          </a:xfrm>
          <a:prstGeom prst="rect">
            <a:avLst/>
          </a:prstGeom>
          <a:noFill/>
        </p:spPr>
        <p:txBody>
          <a:bodyPr wrap="square" rtlCol="0">
            <a:spAutoFit/>
          </a:bodyPr>
          <a:lstStyle/>
          <a:p>
            <a:r>
              <a:rPr lang="en-US" sz="1000" dirty="0"/>
              <a:t>Version Date:</a:t>
            </a:r>
          </a:p>
        </p:txBody>
      </p:sp>
      <p:pic>
        <p:nvPicPr>
          <p:cNvPr id="64" name="Picture 2" descr="The Ohio State University Wexner Medical Center wordmark">
            <a:extLst>
              <a:ext uri="{FF2B5EF4-FFF2-40B4-BE49-F238E27FC236}">
                <a16:creationId xmlns:a16="http://schemas.microsoft.com/office/drawing/2014/main" id="{94E937E1-B59B-6C5B-AE2B-8493CF1E06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07264" y="15166"/>
            <a:ext cx="1091009" cy="51453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8861592A-5F04-60AE-ED81-4D977135F80A}"/>
              </a:ext>
              <a:ext uri="{C183D7F6-B498-43B3-948B-1728B52AA6E4}">
                <adec:decorative xmlns:adec="http://schemas.microsoft.com/office/drawing/2017/decorative" val="1"/>
              </a:ext>
            </a:extLst>
          </p:cNvPr>
          <p:cNvSpPr/>
          <p:nvPr/>
        </p:nvSpPr>
        <p:spPr>
          <a:xfrm>
            <a:off x="114300" y="631122"/>
            <a:ext cx="11963400" cy="618834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3C2B44FF-E3F3-5334-0C16-F007399D898C}"/>
              </a:ext>
              <a:ext uri="{C183D7F6-B498-43B3-948B-1728B52AA6E4}">
                <adec:decorative xmlns:adec="http://schemas.microsoft.com/office/drawing/2017/decorative" val="1"/>
              </a:ext>
            </a:extLst>
          </p:cNvPr>
          <p:cNvCxnSpPr>
            <a:cxnSpLocks/>
          </p:cNvCxnSpPr>
          <p:nvPr/>
        </p:nvCxnSpPr>
        <p:spPr>
          <a:xfrm flipV="1">
            <a:off x="7968192" y="3974132"/>
            <a:ext cx="4101042" cy="4465"/>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a:extLst>
              <a:ext uri="{FF2B5EF4-FFF2-40B4-BE49-F238E27FC236}">
                <a16:creationId xmlns:a16="http://schemas.microsoft.com/office/drawing/2014/main" id="{C75B22D5-D012-0404-6903-68508C54B8BA}"/>
              </a:ext>
              <a:ext uri="{C183D7F6-B498-43B3-948B-1728B52AA6E4}">
                <adec:decorative xmlns:adec="http://schemas.microsoft.com/office/drawing/2017/decorative" val="1"/>
              </a:ext>
            </a:extLst>
          </p:cNvPr>
          <p:cNvCxnSpPr>
            <a:cxnSpLocks/>
          </p:cNvCxnSpPr>
          <p:nvPr/>
        </p:nvCxnSpPr>
        <p:spPr>
          <a:xfrm>
            <a:off x="88897" y="631122"/>
            <a:ext cx="11988803" cy="6175997"/>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a:extLst>
              <a:ext uri="{FF2B5EF4-FFF2-40B4-BE49-F238E27FC236}">
                <a16:creationId xmlns:a16="http://schemas.microsoft.com/office/drawing/2014/main" id="{DFE0354B-CDE1-2AF1-04C4-45735D4AA13F}"/>
              </a:ext>
              <a:ext uri="{C183D7F6-B498-43B3-948B-1728B52AA6E4}">
                <adec:decorative xmlns:adec="http://schemas.microsoft.com/office/drawing/2017/decorative" val="1"/>
              </a:ext>
            </a:extLst>
          </p:cNvPr>
          <p:cNvCxnSpPr>
            <a:cxnSpLocks/>
          </p:cNvCxnSpPr>
          <p:nvPr/>
        </p:nvCxnSpPr>
        <p:spPr>
          <a:xfrm flipV="1">
            <a:off x="114298" y="647924"/>
            <a:ext cx="11988805" cy="6137194"/>
          </a:xfrm>
          <a:prstGeom prst="line">
            <a:avLst/>
          </a:prstGeom>
        </p:spPr>
        <p:style>
          <a:lnRef idx="2">
            <a:schemeClr val="dk1"/>
          </a:lnRef>
          <a:fillRef idx="0">
            <a:schemeClr val="dk1"/>
          </a:fillRef>
          <a:effectRef idx="1">
            <a:schemeClr val="dk1"/>
          </a:effectRef>
          <a:fontRef idx="minor">
            <a:schemeClr val="tx1"/>
          </a:fontRef>
        </p:style>
      </p:cxnSp>
      <p:sp>
        <p:nvSpPr>
          <p:cNvPr id="3" name="TextBox 2">
            <a:extLst>
              <a:ext uri="{FF2B5EF4-FFF2-40B4-BE49-F238E27FC236}">
                <a16:creationId xmlns:a16="http://schemas.microsoft.com/office/drawing/2014/main" id="{00888288-075A-36C3-3C45-AB0E7D3794C6}"/>
              </a:ext>
            </a:extLst>
          </p:cNvPr>
          <p:cNvSpPr txBox="1"/>
          <p:nvPr/>
        </p:nvSpPr>
        <p:spPr>
          <a:xfrm>
            <a:off x="139702" y="676598"/>
            <a:ext cx="5873080" cy="338554"/>
          </a:xfrm>
          <a:prstGeom prst="rect">
            <a:avLst/>
          </a:prstGeom>
          <a:noFill/>
          <a:ln>
            <a:noFill/>
          </a:ln>
        </p:spPr>
        <p:txBody>
          <a:bodyPr wrap="square" rtlCol="0">
            <a:spAutoFit/>
          </a:bodyPr>
          <a:lstStyle/>
          <a:p>
            <a:r>
              <a:rPr lang="en-US" sz="1600" b="1" dirty="0">
                <a:solidFill>
                  <a:schemeClr val="bg1"/>
                </a:solidFill>
              </a:rPr>
              <a:t>	</a:t>
            </a:r>
            <a:r>
              <a:rPr lang="en-US" sz="1600" b="1" dirty="0"/>
              <a:t>1. WHO are we empathizing with?</a:t>
            </a:r>
          </a:p>
        </p:txBody>
      </p:sp>
      <p:sp>
        <p:nvSpPr>
          <p:cNvPr id="4" name="TextBox 3">
            <a:extLst>
              <a:ext uri="{FF2B5EF4-FFF2-40B4-BE49-F238E27FC236}">
                <a16:creationId xmlns:a16="http://schemas.microsoft.com/office/drawing/2014/main" id="{A7B0CE69-A15E-9EE5-93C7-A29B5C27E61B}"/>
              </a:ext>
            </a:extLst>
          </p:cNvPr>
          <p:cNvSpPr txBox="1"/>
          <p:nvPr/>
        </p:nvSpPr>
        <p:spPr>
          <a:xfrm>
            <a:off x="6012783" y="676598"/>
            <a:ext cx="6031050" cy="338554"/>
          </a:xfrm>
          <a:prstGeom prst="rect">
            <a:avLst/>
          </a:prstGeom>
          <a:noFill/>
          <a:ln>
            <a:noFill/>
          </a:ln>
        </p:spPr>
        <p:txBody>
          <a:bodyPr wrap="square" rtlCol="0">
            <a:spAutoFit/>
          </a:bodyPr>
          <a:lstStyle>
            <a:defPPr>
              <a:defRPr lang="en-US"/>
            </a:defPPr>
            <a:lvl1pPr>
              <a:defRPr sz="1600">
                <a:solidFill>
                  <a:schemeClr val="bg1"/>
                </a:solidFill>
              </a:defRPr>
            </a:lvl1pPr>
          </a:lstStyle>
          <a:p>
            <a:pPr algn="ctr"/>
            <a:r>
              <a:rPr lang="en-US" b="1" dirty="0">
                <a:solidFill>
                  <a:schemeClr val="tx1"/>
                </a:solidFill>
              </a:rPr>
              <a:t>                                           2. What do they NEED to DO?</a:t>
            </a:r>
          </a:p>
        </p:txBody>
      </p:sp>
      <p:sp>
        <p:nvSpPr>
          <p:cNvPr id="38" name="TextBox 37">
            <a:extLst>
              <a:ext uri="{FF2B5EF4-FFF2-40B4-BE49-F238E27FC236}">
                <a16:creationId xmlns:a16="http://schemas.microsoft.com/office/drawing/2014/main" id="{66C62562-C802-FE60-6787-C4B036CA9C45}"/>
              </a:ext>
            </a:extLst>
          </p:cNvPr>
          <p:cNvSpPr txBox="1"/>
          <p:nvPr/>
        </p:nvSpPr>
        <p:spPr>
          <a:xfrm>
            <a:off x="10328833" y="1471836"/>
            <a:ext cx="1679574" cy="646331"/>
          </a:xfrm>
          <a:prstGeom prst="rect">
            <a:avLst/>
          </a:prstGeom>
          <a:noFill/>
        </p:spPr>
        <p:txBody>
          <a:bodyPr wrap="square" rtlCol="0">
            <a:spAutoFit/>
          </a:bodyPr>
          <a:lstStyle/>
          <a:p>
            <a:pPr algn="r"/>
            <a:r>
              <a:rPr lang="en-US" b="1" dirty="0"/>
              <a:t>3. What do </a:t>
            </a:r>
          </a:p>
          <a:p>
            <a:pPr algn="r"/>
            <a:r>
              <a:rPr lang="en-US" b="1" dirty="0"/>
              <a:t>     they SEE?</a:t>
            </a:r>
          </a:p>
        </p:txBody>
      </p:sp>
      <p:sp>
        <p:nvSpPr>
          <p:cNvPr id="41" name="TextBox 40">
            <a:extLst>
              <a:ext uri="{FF2B5EF4-FFF2-40B4-BE49-F238E27FC236}">
                <a16:creationId xmlns:a16="http://schemas.microsoft.com/office/drawing/2014/main" id="{E7B3CFC4-A0E8-1D6A-022E-536A235D7FDC}"/>
              </a:ext>
            </a:extLst>
          </p:cNvPr>
          <p:cNvSpPr txBox="1"/>
          <p:nvPr/>
        </p:nvSpPr>
        <p:spPr>
          <a:xfrm>
            <a:off x="9656068" y="4004349"/>
            <a:ext cx="2361665" cy="369332"/>
          </a:xfrm>
          <a:prstGeom prst="rect">
            <a:avLst/>
          </a:prstGeom>
          <a:noFill/>
        </p:spPr>
        <p:txBody>
          <a:bodyPr wrap="square" rtlCol="0">
            <a:spAutoFit/>
          </a:bodyPr>
          <a:lstStyle/>
          <a:p>
            <a:pPr algn="r"/>
            <a:r>
              <a:rPr lang="en-US" b="1" dirty="0"/>
              <a:t>4. What do they SAY?</a:t>
            </a:r>
          </a:p>
        </p:txBody>
      </p:sp>
      <p:sp>
        <p:nvSpPr>
          <p:cNvPr id="30" name="TextBox 29">
            <a:extLst>
              <a:ext uri="{FF2B5EF4-FFF2-40B4-BE49-F238E27FC236}">
                <a16:creationId xmlns:a16="http://schemas.microsoft.com/office/drawing/2014/main" id="{ED71C1E3-FFB6-568C-B315-A9122EC76B3E}"/>
              </a:ext>
            </a:extLst>
          </p:cNvPr>
          <p:cNvSpPr txBox="1"/>
          <p:nvPr/>
        </p:nvSpPr>
        <p:spPr>
          <a:xfrm>
            <a:off x="612387" y="5897507"/>
            <a:ext cx="4056874" cy="350896"/>
          </a:xfrm>
          <a:prstGeom prst="rect">
            <a:avLst/>
          </a:prstGeom>
          <a:noFill/>
          <a:ln>
            <a:noFill/>
          </a:ln>
        </p:spPr>
        <p:txBody>
          <a:bodyPr wrap="square" rtlCol="0">
            <a:spAutoFit/>
          </a:bodyPr>
          <a:lstStyle/>
          <a:p>
            <a:pPr algn="ctr"/>
            <a:r>
              <a:rPr lang="en-US" sz="1600" b="1" dirty="0"/>
              <a:t>5. What do they DO?</a:t>
            </a:r>
          </a:p>
        </p:txBody>
      </p:sp>
      <p:sp>
        <p:nvSpPr>
          <p:cNvPr id="34" name="TextBox 33">
            <a:extLst>
              <a:ext uri="{FF2B5EF4-FFF2-40B4-BE49-F238E27FC236}">
                <a16:creationId xmlns:a16="http://schemas.microsoft.com/office/drawing/2014/main" id="{79475F33-0602-B27E-ACA4-329FA3F9DD6C}"/>
              </a:ext>
            </a:extLst>
          </p:cNvPr>
          <p:cNvSpPr txBox="1"/>
          <p:nvPr/>
        </p:nvSpPr>
        <p:spPr>
          <a:xfrm>
            <a:off x="183098" y="1471836"/>
            <a:ext cx="1891241" cy="646331"/>
          </a:xfrm>
          <a:prstGeom prst="rect">
            <a:avLst/>
          </a:prstGeom>
          <a:noFill/>
        </p:spPr>
        <p:txBody>
          <a:bodyPr wrap="square" rtlCol="0">
            <a:spAutoFit/>
          </a:bodyPr>
          <a:lstStyle/>
          <a:p>
            <a:r>
              <a:rPr lang="en-US" b="1" dirty="0"/>
              <a:t>6. What do </a:t>
            </a:r>
          </a:p>
          <a:p>
            <a:r>
              <a:rPr lang="en-US" b="1" dirty="0"/>
              <a:t>     they HEAR?</a:t>
            </a:r>
          </a:p>
        </p:txBody>
      </p:sp>
      <p:cxnSp>
        <p:nvCxnSpPr>
          <p:cNvPr id="52" name="Straight Connector 51">
            <a:extLst>
              <a:ext uri="{FF2B5EF4-FFF2-40B4-BE49-F238E27FC236}">
                <a16:creationId xmlns:a16="http://schemas.microsoft.com/office/drawing/2014/main" id="{F692A55E-F7A2-130E-D0FB-EA06A4714712}"/>
              </a:ext>
              <a:ext uri="{C183D7F6-B498-43B3-948B-1728B52AA6E4}">
                <adec:decorative xmlns:adec="http://schemas.microsoft.com/office/drawing/2017/decorative" val="1"/>
              </a:ext>
            </a:extLst>
          </p:cNvPr>
          <p:cNvCxnSpPr>
            <a:cxnSpLocks/>
            <a:endCxn id="8" idx="0"/>
          </p:cNvCxnSpPr>
          <p:nvPr/>
        </p:nvCxnSpPr>
        <p:spPr>
          <a:xfrm flipH="1">
            <a:off x="6091768" y="631122"/>
            <a:ext cx="4231" cy="1209642"/>
          </a:xfrm>
          <a:prstGeom prst="line">
            <a:avLst/>
          </a:prstGeom>
        </p:spPr>
        <p:style>
          <a:lnRef idx="2">
            <a:schemeClr val="dk1"/>
          </a:lnRef>
          <a:fillRef idx="0">
            <a:schemeClr val="dk1"/>
          </a:fillRef>
          <a:effectRef idx="1">
            <a:schemeClr val="dk1"/>
          </a:effectRef>
          <a:fontRef idx="minor">
            <a:schemeClr val="tx1"/>
          </a:fontRef>
        </p:style>
      </p:cxnSp>
      <p:sp>
        <p:nvSpPr>
          <p:cNvPr id="8" name="Oval 7">
            <a:extLst>
              <a:ext uri="{FF2B5EF4-FFF2-40B4-BE49-F238E27FC236}">
                <a16:creationId xmlns:a16="http://schemas.microsoft.com/office/drawing/2014/main" id="{CBCBF06D-F1BE-9AF3-E889-BDA4CF7F6C5C}"/>
              </a:ext>
              <a:ext uri="{C183D7F6-B498-43B3-948B-1728B52AA6E4}">
                <adec:decorative xmlns:adec="http://schemas.microsoft.com/office/drawing/2017/decorative" val="1"/>
              </a:ext>
            </a:extLst>
          </p:cNvPr>
          <p:cNvSpPr/>
          <p:nvPr/>
        </p:nvSpPr>
        <p:spPr>
          <a:xfrm>
            <a:off x="3953934" y="1840764"/>
            <a:ext cx="4275667" cy="395712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TextBox 8">
            <a:extLst>
              <a:ext uri="{FF2B5EF4-FFF2-40B4-BE49-F238E27FC236}">
                <a16:creationId xmlns:a16="http://schemas.microsoft.com/office/drawing/2014/main" id="{F169FC08-53F2-AAE0-D11A-54601371AB42}"/>
              </a:ext>
            </a:extLst>
          </p:cNvPr>
          <p:cNvSpPr txBox="1"/>
          <p:nvPr/>
        </p:nvSpPr>
        <p:spPr>
          <a:xfrm>
            <a:off x="4934485" y="2130726"/>
            <a:ext cx="2314561" cy="646331"/>
          </a:xfrm>
          <a:prstGeom prst="rect">
            <a:avLst/>
          </a:prstGeom>
          <a:noFill/>
        </p:spPr>
        <p:txBody>
          <a:bodyPr wrap="square" rtlCol="0">
            <a:spAutoFit/>
          </a:bodyPr>
          <a:lstStyle/>
          <a:p>
            <a:pPr algn="ctr"/>
            <a:r>
              <a:rPr lang="en-US" b="1" dirty="0"/>
              <a:t>7. What do they THINK and FEEL?</a:t>
            </a:r>
          </a:p>
        </p:txBody>
      </p:sp>
      <p:sp>
        <p:nvSpPr>
          <p:cNvPr id="15" name="TextBox 14">
            <a:extLst>
              <a:ext uri="{FF2B5EF4-FFF2-40B4-BE49-F238E27FC236}">
                <a16:creationId xmlns:a16="http://schemas.microsoft.com/office/drawing/2014/main" id="{2F8FA48A-F3FD-06BF-465D-1454E93E1B09}"/>
              </a:ext>
            </a:extLst>
          </p:cNvPr>
          <p:cNvSpPr txBox="1"/>
          <p:nvPr/>
        </p:nvSpPr>
        <p:spPr>
          <a:xfrm>
            <a:off x="4415366" y="2760440"/>
            <a:ext cx="1649085" cy="338554"/>
          </a:xfrm>
          <a:prstGeom prst="rect">
            <a:avLst/>
          </a:prstGeom>
          <a:noFill/>
        </p:spPr>
        <p:txBody>
          <a:bodyPr wrap="square" rtlCol="0">
            <a:spAutoFit/>
          </a:bodyPr>
          <a:lstStyle/>
          <a:p>
            <a:pPr algn="ctr"/>
            <a:r>
              <a:rPr lang="en-US" sz="1600" b="1" dirty="0">
                <a:solidFill>
                  <a:sysClr val="windowText" lastClr="000000"/>
                </a:solidFill>
              </a:rPr>
              <a:t>Pains</a:t>
            </a:r>
          </a:p>
        </p:txBody>
      </p:sp>
      <p:sp>
        <p:nvSpPr>
          <p:cNvPr id="17" name="TextBox 16">
            <a:extLst>
              <a:ext uri="{FF2B5EF4-FFF2-40B4-BE49-F238E27FC236}">
                <a16:creationId xmlns:a16="http://schemas.microsoft.com/office/drawing/2014/main" id="{1B630611-C14E-1FDC-1BB6-406C695FAEBE}"/>
              </a:ext>
            </a:extLst>
          </p:cNvPr>
          <p:cNvSpPr txBox="1"/>
          <p:nvPr/>
        </p:nvSpPr>
        <p:spPr>
          <a:xfrm>
            <a:off x="6137441" y="2760440"/>
            <a:ext cx="1521914" cy="338554"/>
          </a:xfrm>
          <a:prstGeom prst="rect">
            <a:avLst/>
          </a:prstGeom>
          <a:noFill/>
        </p:spPr>
        <p:txBody>
          <a:bodyPr wrap="square" rtlCol="0">
            <a:spAutoFit/>
          </a:bodyPr>
          <a:lstStyle/>
          <a:p>
            <a:pPr algn="ctr"/>
            <a:r>
              <a:rPr lang="en-US" sz="1600" b="1" dirty="0">
                <a:solidFill>
                  <a:sysClr val="windowText" lastClr="000000"/>
                </a:solidFill>
              </a:rPr>
              <a:t>Gains</a:t>
            </a:r>
          </a:p>
        </p:txBody>
      </p:sp>
      <p:cxnSp>
        <p:nvCxnSpPr>
          <p:cNvPr id="12" name="Straight Connector 11">
            <a:extLst>
              <a:ext uri="{FF2B5EF4-FFF2-40B4-BE49-F238E27FC236}">
                <a16:creationId xmlns:a16="http://schemas.microsoft.com/office/drawing/2014/main" id="{DC7FBE9C-2DE7-D6B7-F974-0A1C9D983624}"/>
              </a:ext>
              <a:ext uri="{C183D7F6-B498-43B3-948B-1728B52AA6E4}">
                <adec:decorative xmlns:adec="http://schemas.microsoft.com/office/drawing/2017/decorative" val="1"/>
              </a:ext>
            </a:extLst>
          </p:cNvPr>
          <p:cNvCxnSpPr>
            <a:cxnSpLocks/>
          </p:cNvCxnSpPr>
          <p:nvPr/>
        </p:nvCxnSpPr>
        <p:spPr>
          <a:xfrm>
            <a:off x="6088189" y="3081857"/>
            <a:ext cx="3578" cy="1346926"/>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Connector 12">
            <a:extLst>
              <a:ext uri="{FF2B5EF4-FFF2-40B4-BE49-F238E27FC236}">
                <a16:creationId xmlns:a16="http://schemas.microsoft.com/office/drawing/2014/main" id="{F61D13DC-6B78-C546-9189-53454FCF3200}"/>
              </a:ext>
              <a:ext uri="{C183D7F6-B498-43B3-948B-1728B52AA6E4}">
                <adec:decorative xmlns:adec="http://schemas.microsoft.com/office/drawing/2017/decorative" val="1"/>
              </a:ext>
            </a:extLst>
          </p:cNvPr>
          <p:cNvCxnSpPr>
            <a:cxnSpLocks/>
          </p:cNvCxnSpPr>
          <p:nvPr/>
        </p:nvCxnSpPr>
        <p:spPr>
          <a:xfrm>
            <a:off x="5308337" y="4453736"/>
            <a:ext cx="1557331" cy="0"/>
          </a:xfrm>
          <a:prstGeom prst="line">
            <a:avLst/>
          </a:prstGeom>
        </p:spPr>
        <p:style>
          <a:lnRef idx="2">
            <a:schemeClr val="dk1"/>
          </a:lnRef>
          <a:fillRef idx="0">
            <a:schemeClr val="dk1"/>
          </a:fillRef>
          <a:effectRef idx="1">
            <a:schemeClr val="dk1"/>
          </a:effectRef>
          <a:fontRef idx="minor">
            <a:schemeClr val="tx1"/>
          </a:fontRef>
        </p:style>
      </p:cxnSp>
      <p:sp>
        <p:nvSpPr>
          <p:cNvPr id="24" name="Rectangle 23">
            <a:extLst>
              <a:ext uri="{FF2B5EF4-FFF2-40B4-BE49-F238E27FC236}">
                <a16:creationId xmlns:a16="http://schemas.microsoft.com/office/drawing/2014/main" id="{F3ABC37F-D748-53F7-397E-5C537CD07B0B}"/>
              </a:ext>
              <a:ext uri="{C183D7F6-B498-43B3-948B-1728B52AA6E4}">
                <adec:decorative xmlns:adec="http://schemas.microsoft.com/office/drawing/2017/decorative" val="1"/>
              </a:ext>
            </a:extLst>
          </p:cNvPr>
          <p:cNvSpPr/>
          <p:nvPr/>
        </p:nvSpPr>
        <p:spPr>
          <a:xfrm>
            <a:off x="72878" y="625346"/>
            <a:ext cx="75290" cy="6188348"/>
          </a:xfrm>
          <a:prstGeom prst="rect">
            <a:avLst/>
          </a:prstGeom>
          <a:solidFill>
            <a:srgbClr val="BA0C2F"/>
          </a:solidFill>
          <a:ln>
            <a:solidFill>
              <a:srgbClr val="BA0C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1ED0F5A-9D34-5837-E8D3-A483AA6A33B8}"/>
              </a:ext>
              <a:ext uri="{C183D7F6-B498-43B3-948B-1728B52AA6E4}">
                <adec:decorative xmlns:adec="http://schemas.microsoft.com/office/drawing/2017/decorative" val="1"/>
              </a:ext>
            </a:extLst>
          </p:cNvPr>
          <p:cNvSpPr/>
          <p:nvPr/>
        </p:nvSpPr>
        <p:spPr>
          <a:xfrm rot="5400000">
            <a:off x="6055766" y="-5380270"/>
            <a:ext cx="45719" cy="12012079"/>
          </a:xfrm>
          <a:prstGeom prst="rect">
            <a:avLst/>
          </a:prstGeom>
          <a:solidFill>
            <a:srgbClr val="BA0C2F"/>
          </a:solidFill>
          <a:ln>
            <a:solidFill>
              <a:srgbClr val="BA0C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BA011A8-5CE2-FCD2-A060-EC5BB0006F41}"/>
              </a:ext>
              <a:ext uri="{C183D7F6-B498-43B3-948B-1728B52AA6E4}">
                <adec:decorative xmlns:adec="http://schemas.microsoft.com/office/drawing/2017/decorative" val="1"/>
              </a:ext>
            </a:extLst>
          </p:cNvPr>
          <p:cNvSpPr/>
          <p:nvPr/>
        </p:nvSpPr>
        <p:spPr>
          <a:xfrm>
            <a:off x="12029919" y="602910"/>
            <a:ext cx="86904" cy="6233738"/>
          </a:xfrm>
          <a:prstGeom prst="rect">
            <a:avLst/>
          </a:prstGeom>
          <a:solidFill>
            <a:srgbClr val="BA0C2F"/>
          </a:solidFill>
          <a:ln>
            <a:solidFill>
              <a:srgbClr val="BA0C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B9929A4-FF3B-25A4-39A9-30168A7691D0}"/>
              </a:ext>
              <a:ext uri="{C183D7F6-B498-43B3-948B-1728B52AA6E4}">
                <adec:decorative xmlns:adec="http://schemas.microsoft.com/office/drawing/2017/decorative" val="1"/>
              </a:ext>
            </a:extLst>
          </p:cNvPr>
          <p:cNvSpPr/>
          <p:nvPr/>
        </p:nvSpPr>
        <p:spPr>
          <a:xfrm rot="5400000">
            <a:off x="6055765" y="802922"/>
            <a:ext cx="45719" cy="12012079"/>
          </a:xfrm>
          <a:prstGeom prst="rect">
            <a:avLst/>
          </a:prstGeom>
          <a:solidFill>
            <a:srgbClr val="BA0C2F"/>
          </a:solidFill>
          <a:ln>
            <a:solidFill>
              <a:srgbClr val="BA0C2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5A61ACD8-D6CD-5B70-0C19-355157434FC1}"/>
              </a:ext>
            </a:extLst>
          </p:cNvPr>
          <p:cNvSpPr txBox="1">
            <a:spLocks/>
          </p:cNvSpPr>
          <p:nvPr/>
        </p:nvSpPr>
        <p:spPr>
          <a:xfrm>
            <a:off x="1763199" y="-779337"/>
            <a:ext cx="7315200" cy="6204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2400" dirty="0"/>
              <a:t>Blank Empathy Map template without prompts</a:t>
            </a:r>
          </a:p>
        </p:txBody>
      </p:sp>
    </p:spTree>
    <p:extLst>
      <p:ext uri="{BB962C8B-B14F-4D97-AF65-F5344CB8AC3E}">
        <p14:creationId xmlns:p14="http://schemas.microsoft.com/office/powerpoint/2010/main" val="22850338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4d9c46ae-ad99-4b50-89b6-b963884e7b14" xsi:nil="true"/>
    <_ip_UnifiedCompliancePolicyProperties xmlns="http://schemas.microsoft.com/sharepoint/v3" xsi:nil="true"/>
    <lcf76f155ced4ddcb4097134ff3c332f xmlns="e6a79a19-aefe-4d2d-8100-acdd4443e72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E4CE08B6D371C44B75CA6708DE5B720" ma:contentTypeVersion="21" ma:contentTypeDescription="Create a new document." ma:contentTypeScope="" ma:versionID="7d52fb99d169209b007f71c82d4f4ba8">
  <xsd:schema xmlns:xsd="http://www.w3.org/2001/XMLSchema" xmlns:xs="http://www.w3.org/2001/XMLSchema" xmlns:p="http://schemas.microsoft.com/office/2006/metadata/properties" xmlns:ns1="http://schemas.microsoft.com/sharepoint/v3" xmlns:ns2="e6a79a19-aefe-4d2d-8100-acdd4443e72e" xmlns:ns3="4d9c46ae-ad99-4b50-89b6-b963884e7b14" targetNamespace="http://schemas.microsoft.com/office/2006/metadata/properties" ma:root="true" ma:fieldsID="d494e7aba64404f5a1393daa2c068249" ns1:_="" ns2:_="" ns3:_="">
    <xsd:import namespace="http://schemas.microsoft.com/sharepoint/v3"/>
    <xsd:import namespace="e6a79a19-aefe-4d2d-8100-acdd4443e72e"/>
    <xsd:import namespace="4d9c46ae-ad99-4b50-89b6-b963884e7b1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1:_ip_UnifiedCompliancePolicyProperties" minOccurs="0"/>
                <xsd:element ref="ns1:_ip_UnifiedCompliancePolicyUIAction" minOccurs="0"/>
                <xsd:element ref="ns2:MediaServiceObjectDetectorVersions" minOccurs="0"/>
                <xsd:element ref="ns2:MediaLengthInSecond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a79a19-aefe-4d2d-8100-acdd4443e7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1f133747-7f49-46b8-8a37-07c8968d0231"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Location" ma:index="26" nillable="true" ma:displayName="Location" ma:indexed="true" ma:internalName="MediaServiceLocation"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d9c46ae-ad99-4b50-89b6-b963884e7b1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0dc06ef-d913-4d4c-b1be-1d17ac61cf0a}" ma:internalName="TaxCatchAll" ma:showField="CatchAllData" ma:web="4d9c46ae-ad99-4b50-89b6-b963884e7b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C51561-663B-4BAD-B5AD-23AE0EC75690}">
  <ds:schemaRefs>
    <ds:schemaRef ds:uri="http://schemas.microsoft.com/office/2006/metadata/properties"/>
    <ds:schemaRef ds:uri="http://schemas.microsoft.com/office/infopath/2007/PartnerControls"/>
    <ds:schemaRef ds:uri="http://schemas.microsoft.com/sharepoint/v3"/>
    <ds:schemaRef ds:uri="4d9c46ae-ad99-4b50-89b6-b963884e7b14"/>
    <ds:schemaRef ds:uri="e6a79a19-aefe-4d2d-8100-acdd4443e72e"/>
  </ds:schemaRefs>
</ds:datastoreItem>
</file>

<file path=customXml/itemProps2.xml><?xml version="1.0" encoding="utf-8"?>
<ds:datastoreItem xmlns:ds="http://schemas.openxmlformats.org/officeDocument/2006/customXml" ds:itemID="{34FF95EB-AF38-4844-B880-6BBC1463328C}">
  <ds:schemaRefs>
    <ds:schemaRef ds:uri="http://schemas.microsoft.com/sharepoint/v3/contenttype/forms"/>
  </ds:schemaRefs>
</ds:datastoreItem>
</file>

<file path=customXml/itemProps3.xml><?xml version="1.0" encoding="utf-8"?>
<ds:datastoreItem xmlns:ds="http://schemas.openxmlformats.org/officeDocument/2006/customXml" ds:itemID="{C20EBDBA-AE07-451F-8556-0AFC446611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6a79a19-aefe-4d2d-8100-acdd4443e72e"/>
    <ds:schemaRef ds:uri="4d9c46ae-ad99-4b50-89b6-b963884e7b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248</TotalTime>
  <Words>606</Words>
  <Application>Microsoft Office PowerPoint</Application>
  <PresentationFormat>Widescreen</PresentationFormat>
  <Paragraphs>62</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Wingdings</vt:lpstr>
      <vt:lpstr>Office Theme</vt:lpstr>
      <vt:lpstr>Empathy Map: OSU Templates</vt:lpstr>
      <vt:lpstr>Additional Logos</vt:lpstr>
      <vt:lpstr>PowerPoint Presentation</vt:lpstr>
      <vt:lpstr>PowerPoint Presentation</vt:lpstr>
    </vt:vector>
  </TitlesOfParts>
  <Company>The Ohio State University Wexner Medical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McCord, Robert</dc:creator>
  <cp:lastModifiedBy>McCord, Robert</cp:lastModifiedBy>
  <cp:revision>15</cp:revision>
  <dcterms:created xsi:type="dcterms:W3CDTF">2025-02-04T15:23:41Z</dcterms:created>
  <dcterms:modified xsi:type="dcterms:W3CDTF">2025-02-27T18:02:11Z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0x0101000E4CE08B6D371C44B75CA6708DE5B720</vt:lpwstr>
  </property>
  <property fmtid="{D5CDD505-2E9C-101B-9397-08002B2CF9AE}" pid="3" name="MediaServiceImageTags">
    <vt:lpwstr/>
  </property>
</Properties>
</file>