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3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A5012-B931-3B8D-09E1-0C53056FF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C18DD-6553-E35B-B60D-CE2CDCE90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52AAF-8F94-BA1A-4CA6-D5F91DC8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1B6BF-D966-5221-27A3-8E708C91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6169A-7C65-AC85-0821-13522063F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6592D-CCB6-A8AC-4C22-55ED53AE5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7D020-36B2-EBB6-3DB3-29823A889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DFA3E-B05C-565B-7FC4-620A3A7A2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15F1E-492B-80D2-B77E-CA4D7C300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0ABA5-EC2E-0A88-376F-0D21D3C4E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6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D1201D-144A-A6CB-6543-8143B4BD3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3156E1-03AB-4E8E-FE8D-C5A07FB48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3B91E-2F02-9465-D40B-210E477E5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F49A9-5860-532F-4C1E-0B897A599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6AAD2-B03B-B855-DE10-F645DE52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53C87-FE92-4BC4-F6F1-573DC0476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C4F48-5B24-C2B2-A242-B3389826C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B4763-1730-5CD6-33C8-69E3B529B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94673-A5CB-C6A9-AC0E-887726B35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A8DC9-046A-A008-E163-C181CA67B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4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B6E26-9C32-3043-540A-A73B0E16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91C72-6551-31C0-5F59-997F433F0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99FA1-7C86-A60C-5D55-842A2DFB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459FD-E5D2-4131-A35C-8F0C14F25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054CB-448F-804D-5EA4-14C921564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4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B3391-B772-67BA-856C-BBCE4ABB5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FEC79-8501-E633-1C62-6313761539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615AD-34CA-0EB4-D345-C6A351F2F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6F6EA-65CA-1869-DC13-76E91C0C8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5C6FF-DB43-3446-9D77-424DDA1BE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E473C-BA2B-638F-ACF8-ECF8E56B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85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514D2-AEFB-D5FC-C412-D7CA5E27D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75B3B-0F8F-1FA6-6EFD-14DCABDC3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4E7B4-8D60-C034-C805-1CF8FC85A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3F5419-CD4C-22E6-FBF7-C703EF665D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E693AF-AAB1-8484-8098-BF7A76DDB8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5FE8D7-620E-ACE9-B611-785143AEF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A76A6B-F281-75D0-03EB-E61881F01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67D26C-8240-4A11-CE58-4F0CC9150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3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10922-72E3-0CCD-58DC-B4B277BDB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781983-A4C7-0CC0-AB51-AD4708389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16378E-DE53-C56D-BF94-974C4E100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64AA6C-347F-6EC1-C487-8270D63F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21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AECC37-47C1-FCE2-1019-EAE2B62CD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8AD839-B330-CAEE-1CB4-104D9E546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CE46F1-72B4-D0FA-566A-CA4EB1282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4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11BE-C07F-239A-C790-0DCA9C5FD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92C0A-CA07-C3AE-FB40-AE5F3FED8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4776B-8F0C-C6A7-BA65-240E5A4CF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E24B7-B4AA-9446-853B-15C3988F6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A568D-F0D1-AC90-7CBA-6316772E8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5F5CC9-31FD-BF2E-2D25-3E8F399E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4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08A4C-C2D5-1F09-19ED-2A0F68BF9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9FE2FF-898F-9A23-BEE9-D4034E842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4C16A6-6712-747B-EA7E-0D64861AC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D112F-45C7-0E00-1173-26E1FEA54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A7CA4A-6434-7313-FBAB-7CA67ECE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F6BD0-C9FB-951F-984F-B7489BBA2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4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7F0AB-FDF4-45C8-184E-306B4A87F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F9BC78-B9CD-BC8D-930B-A9F0F85C5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F6DA9-9491-27C9-7486-5ADFC5C787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A0106-29C1-542C-0DD7-080FD69093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67C73-5852-4278-1213-EF8A90419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5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 descr="Enter major cause here">
            <a:extLst>
              <a:ext uri="{FF2B5EF4-FFF2-40B4-BE49-F238E27FC236}">
                <a16:creationId xmlns:a16="http://schemas.microsoft.com/office/drawing/2014/main" id="{9027B738-5C26-FCE2-F72E-F0DA81785560}"/>
              </a:ext>
            </a:extLst>
          </p:cNvPr>
          <p:cNvSpPr/>
          <p:nvPr/>
        </p:nvSpPr>
        <p:spPr>
          <a:xfrm>
            <a:off x="697583" y="356682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0521938-0532-B917-72A3-22EA865CA255}"/>
              </a:ext>
            </a:extLst>
          </p:cNvPr>
          <p:cNvSpPr/>
          <p:nvPr/>
        </p:nvSpPr>
        <p:spPr>
          <a:xfrm>
            <a:off x="-628282" y="337676"/>
            <a:ext cx="3605163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</a:rPr>
              <a:t>Major Cause</a:t>
            </a:r>
          </a:p>
        </p:txBody>
      </p:sp>
      <p:cxnSp>
        <p:nvCxnSpPr>
          <p:cNvPr id="10" name="Straight Arrow Connector 9" descr="arrow pointing to larger arrow which points to the problem">
            <a:extLst>
              <a:ext uri="{FF2B5EF4-FFF2-40B4-BE49-F238E27FC236}">
                <a16:creationId xmlns:a16="http://schemas.microsoft.com/office/drawing/2014/main" id="{363F99C6-8CDD-9D7D-691F-D2D97756F179}"/>
              </a:ext>
            </a:extLst>
          </p:cNvPr>
          <p:cNvCxnSpPr/>
          <p:nvPr/>
        </p:nvCxnSpPr>
        <p:spPr>
          <a:xfrm>
            <a:off x="2159540" y="1206230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Rectangle 45" descr="enter root cause here">
            <a:extLst>
              <a:ext uri="{FF2B5EF4-FFF2-40B4-BE49-F238E27FC236}">
                <a16:creationId xmlns:a16="http://schemas.microsoft.com/office/drawing/2014/main" id="{438E3EAA-551A-2DAD-66A2-AA9B6854215C}"/>
              </a:ext>
            </a:extLst>
          </p:cNvPr>
          <p:cNvSpPr>
            <a:spLocks/>
          </p:cNvSpPr>
          <p:nvPr/>
        </p:nvSpPr>
        <p:spPr>
          <a:xfrm>
            <a:off x="621899" y="1754112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CF1158B-8634-24AD-6A33-4476FB9E0AEF}"/>
              </a:ext>
            </a:extLst>
          </p:cNvPr>
          <p:cNvSpPr>
            <a:spLocks/>
          </p:cNvSpPr>
          <p:nvPr/>
        </p:nvSpPr>
        <p:spPr>
          <a:xfrm>
            <a:off x="-211150" y="1712220"/>
            <a:ext cx="252520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</a:rPr>
              <a:t>Root Cause</a:t>
            </a:r>
          </a:p>
        </p:txBody>
      </p:sp>
      <p:cxnSp>
        <p:nvCxnSpPr>
          <p:cNvPr id="16" name="Straight Arrow Connector 15" descr="arrow pointing from root cause to major cause">
            <a:extLst>
              <a:ext uri="{FF2B5EF4-FFF2-40B4-BE49-F238E27FC236}">
                <a16:creationId xmlns:a16="http://schemas.microsoft.com/office/drawing/2014/main" id="{ACB22C08-350F-4115-2A6C-CCEAAF089942}"/>
              </a:ext>
            </a:extLst>
          </p:cNvPr>
          <p:cNvCxnSpPr>
            <a:cxnSpLocks/>
          </p:cNvCxnSpPr>
          <p:nvPr/>
        </p:nvCxnSpPr>
        <p:spPr>
          <a:xfrm>
            <a:off x="2159540" y="2052536"/>
            <a:ext cx="68093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Rectangle 43" descr="enter root cause here">
            <a:extLst>
              <a:ext uri="{FF2B5EF4-FFF2-40B4-BE49-F238E27FC236}">
                <a16:creationId xmlns:a16="http://schemas.microsoft.com/office/drawing/2014/main" id="{B810F6F0-CF77-B36D-ED4D-58C8038B4BB2}"/>
              </a:ext>
            </a:extLst>
          </p:cNvPr>
          <p:cNvSpPr>
            <a:spLocks/>
          </p:cNvSpPr>
          <p:nvPr/>
        </p:nvSpPr>
        <p:spPr>
          <a:xfrm>
            <a:off x="1466789" y="2550786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 descr="arrow pointing from root cause to major cause">
            <a:extLst>
              <a:ext uri="{FF2B5EF4-FFF2-40B4-BE49-F238E27FC236}">
                <a16:creationId xmlns:a16="http://schemas.microsoft.com/office/drawing/2014/main" id="{FE8E7162-F18C-EADF-A548-0AAC66108FF4}"/>
              </a:ext>
            </a:extLst>
          </p:cNvPr>
          <p:cNvCxnSpPr>
            <a:cxnSpLocks/>
          </p:cNvCxnSpPr>
          <p:nvPr/>
        </p:nvCxnSpPr>
        <p:spPr>
          <a:xfrm>
            <a:off x="2976881" y="2739957"/>
            <a:ext cx="5493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Rectangle 62" descr="Enter major cause here">
            <a:extLst>
              <a:ext uri="{FF2B5EF4-FFF2-40B4-BE49-F238E27FC236}">
                <a16:creationId xmlns:a16="http://schemas.microsoft.com/office/drawing/2014/main" id="{41B7901F-A456-7676-E888-A2A44925A51E}"/>
              </a:ext>
            </a:extLst>
          </p:cNvPr>
          <p:cNvSpPr/>
          <p:nvPr/>
        </p:nvSpPr>
        <p:spPr>
          <a:xfrm>
            <a:off x="3458352" y="388912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0" name="Straight Arrow Connector 59" descr="arrow pointing from major cause to arrow which points to problem">
            <a:extLst>
              <a:ext uri="{FF2B5EF4-FFF2-40B4-BE49-F238E27FC236}">
                <a16:creationId xmlns:a16="http://schemas.microsoft.com/office/drawing/2014/main" id="{BBC6D327-D7B6-5D30-F811-1D99B19178F8}"/>
              </a:ext>
            </a:extLst>
          </p:cNvPr>
          <p:cNvCxnSpPr/>
          <p:nvPr/>
        </p:nvCxnSpPr>
        <p:spPr>
          <a:xfrm>
            <a:off x="4934734" y="1254071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Rectangle 66" descr="enter root cause here">
            <a:extLst>
              <a:ext uri="{FF2B5EF4-FFF2-40B4-BE49-F238E27FC236}">
                <a16:creationId xmlns:a16="http://schemas.microsoft.com/office/drawing/2014/main" id="{5AD6AB53-3B5C-854F-5C23-93DA2DC298A4}"/>
              </a:ext>
            </a:extLst>
          </p:cNvPr>
          <p:cNvSpPr>
            <a:spLocks/>
          </p:cNvSpPr>
          <p:nvPr/>
        </p:nvSpPr>
        <p:spPr>
          <a:xfrm>
            <a:off x="3583678" y="1864581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 descr="arrow pointing from root cause which points to arrow from major cause">
            <a:extLst>
              <a:ext uri="{FF2B5EF4-FFF2-40B4-BE49-F238E27FC236}">
                <a16:creationId xmlns:a16="http://schemas.microsoft.com/office/drawing/2014/main" id="{0D0E68CA-0477-86FB-5D09-27EABACB637B}"/>
              </a:ext>
            </a:extLst>
          </p:cNvPr>
          <p:cNvCxnSpPr>
            <a:cxnSpLocks/>
          </p:cNvCxnSpPr>
          <p:nvPr/>
        </p:nvCxnSpPr>
        <p:spPr>
          <a:xfrm>
            <a:off x="5110631" y="2100377"/>
            <a:ext cx="5293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5" name="Rectangle 64" descr="enter root cause here">
            <a:extLst>
              <a:ext uri="{FF2B5EF4-FFF2-40B4-BE49-F238E27FC236}">
                <a16:creationId xmlns:a16="http://schemas.microsoft.com/office/drawing/2014/main" id="{D8D4A979-9032-7F1A-02EA-5DDE5465FFC0}"/>
              </a:ext>
            </a:extLst>
          </p:cNvPr>
          <p:cNvSpPr>
            <a:spLocks/>
          </p:cNvSpPr>
          <p:nvPr/>
        </p:nvSpPr>
        <p:spPr>
          <a:xfrm>
            <a:off x="4266889" y="2608316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2" name="Straight Arrow Connector 61" descr="arrow pointing from root cause which points to arrow from major cause">
            <a:extLst>
              <a:ext uri="{FF2B5EF4-FFF2-40B4-BE49-F238E27FC236}">
                <a16:creationId xmlns:a16="http://schemas.microsoft.com/office/drawing/2014/main" id="{8678005F-10C2-27A2-6937-A523717670DE}"/>
              </a:ext>
            </a:extLst>
          </p:cNvPr>
          <p:cNvCxnSpPr>
            <a:cxnSpLocks/>
          </p:cNvCxnSpPr>
          <p:nvPr/>
        </p:nvCxnSpPr>
        <p:spPr>
          <a:xfrm>
            <a:off x="5826802" y="2787798"/>
            <a:ext cx="49898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ectangle 26" descr="Enter major cause here">
            <a:extLst>
              <a:ext uri="{FF2B5EF4-FFF2-40B4-BE49-F238E27FC236}">
                <a16:creationId xmlns:a16="http://schemas.microsoft.com/office/drawing/2014/main" id="{8E52ED94-B091-4E37-A2B2-60B32B797993}"/>
              </a:ext>
            </a:extLst>
          </p:cNvPr>
          <p:cNvSpPr/>
          <p:nvPr/>
        </p:nvSpPr>
        <p:spPr>
          <a:xfrm>
            <a:off x="6436185" y="388206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 descr="arrow pointing to larger arrow which points to the problem">
            <a:extLst>
              <a:ext uri="{FF2B5EF4-FFF2-40B4-BE49-F238E27FC236}">
                <a16:creationId xmlns:a16="http://schemas.microsoft.com/office/drawing/2014/main" id="{69098B8E-D6C1-C786-8BF3-B1EBB3AC2875}"/>
              </a:ext>
            </a:extLst>
          </p:cNvPr>
          <p:cNvCxnSpPr/>
          <p:nvPr/>
        </p:nvCxnSpPr>
        <p:spPr>
          <a:xfrm>
            <a:off x="7912567" y="1206230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Rectangle 50" descr="enter root cause here">
            <a:extLst>
              <a:ext uri="{FF2B5EF4-FFF2-40B4-BE49-F238E27FC236}">
                <a16:creationId xmlns:a16="http://schemas.microsoft.com/office/drawing/2014/main" id="{E14C9AEE-AC70-ABD1-1FCB-A38551290C30}"/>
              </a:ext>
            </a:extLst>
          </p:cNvPr>
          <p:cNvSpPr>
            <a:spLocks/>
          </p:cNvSpPr>
          <p:nvPr/>
        </p:nvSpPr>
        <p:spPr>
          <a:xfrm>
            <a:off x="6561511" y="1816740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 descr="arrow pointing from root cause to major cause">
            <a:extLst>
              <a:ext uri="{FF2B5EF4-FFF2-40B4-BE49-F238E27FC236}">
                <a16:creationId xmlns:a16="http://schemas.microsoft.com/office/drawing/2014/main" id="{514B0965-654B-EAC4-CA84-949201EA92EA}"/>
              </a:ext>
            </a:extLst>
          </p:cNvPr>
          <p:cNvCxnSpPr>
            <a:cxnSpLocks/>
          </p:cNvCxnSpPr>
          <p:nvPr/>
        </p:nvCxnSpPr>
        <p:spPr>
          <a:xfrm>
            <a:off x="8088464" y="2052536"/>
            <a:ext cx="5293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Rectangle 48" descr="enter root cause here">
            <a:extLst>
              <a:ext uri="{FF2B5EF4-FFF2-40B4-BE49-F238E27FC236}">
                <a16:creationId xmlns:a16="http://schemas.microsoft.com/office/drawing/2014/main" id="{CB169A56-D947-30DB-76A6-404B80AF3CEA}"/>
              </a:ext>
            </a:extLst>
          </p:cNvPr>
          <p:cNvSpPr>
            <a:spLocks/>
          </p:cNvSpPr>
          <p:nvPr/>
        </p:nvSpPr>
        <p:spPr>
          <a:xfrm>
            <a:off x="7244722" y="2560475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 descr="arrow pointing from root cause to major cause">
            <a:extLst>
              <a:ext uri="{FF2B5EF4-FFF2-40B4-BE49-F238E27FC236}">
                <a16:creationId xmlns:a16="http://schemas.microsoft.com/office/drawing/2014/main" id="{B6F29438-9009-2B80-EA9A-333CBA38D943}"/>
              </a:ext>
            </a:extLst>
          </p:cNvPr>
          <p:cNvCxnSpPr>
            <a:cxnSpLocks/>
          </p:cNvCxnSpPr>
          <p:nvPr/>
        </p:nvCxnSpPr>
        <p:spPr>
          <a:xfrm>
            <a:off x="8804635" y="2739957"/>
            <a:ext cx="49898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Rectangle 27" descr="Enter major cause here">
            <a:extLst>
              <a:ext uri="{FF2B5EF4-FFF2-40B4-BE49-F238E27FC236}">
                <a16:creationId xmlns:a16="http://schemas.microsoft.com/office/drawing/2014/main" id="{62242648-C3B4-87A4-CA2C-0DE8568ED41C}"/>
              </a:ext>
            </a:extLst>
          </p:cNvPr>
          <p:cNvSpPr/>
          <p:nvPr/>
        </p:nvSpPr>
        <p:spPr>
          <a:xfrm>
            <a:off x="715484" y="5538877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 descr="arrow pointing to larger arrow which points to the problem">
            <a:extLst>
              <a:ext uri="{FF2B5EF4-FFF2-40B4-BE49-F238E27FC236}">
                <a16:creationId xmlns:a16="http://schemas.microsoft.com/office/drawing/2014/main" id="{4821A993-0549-9DB3-CAE6-BB864DCDF267}"/>
              </a:ext>
            </a:extLst>
          </p:cNvPr>
          <p:cNvCxnSpPr>
            <a:cxnSpLocks/>
          </p:cNvCxnSpPr>
          <p:nvPr/>
        </p:nvCxnSpPr>
        <p:spPr>
          <a:xfrm rot="-5400000">
            <a:off x="2096310" y="3458183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Rectangle 35" descr="enter root cause here">
            <a:extLst>
              <a:ext uri="{FF2B5EF4-FFF2-40B4-BE49-F238E27FC236}">
                <a16:creationId xmlns:a16="http://schemas.microsoft.com/office/drawing/2014/main" id="{F36D1F5E-2129-D17C-B319-B7C026D7B75E}"/>
              </a:ext>
            </a:extLst>
          </p:cNvPr>
          <p:cNvSpPr>
            <a:spLocks/>
          </p:cNvSpPr>
          <p:nvPr/>
        </p:nvSpPr>
        <p:spPr>
          <a:xfrm>
            <a:off x="595435" y="4423751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 descr="arrow pointing from root cause to major cause">
            <a:extLst>
              <a:ext uri="{FF2B5EF4-FFF2-40B4-BE49-F238E27FC236}">
                <a16:creationId xmlns:a16="http://schemas.microsoft.com/office/drawing/2014/main" id="{544FF382-AC0E-7402-7543-A0D98B8129FA}"/>
              </a:ext>
            </a:extLst>
          </p:cNvPr>
          <p:cNvCxnSpPr>
            <a:cxnSpLocks/>
          </p:cNvCxnSpPr>
          <p:nvPr/>
        </p:nvCxnSpPr>
        <p:spPr>
          <a:xfrm>
            <a:off x="2135221" y="4666034"/>
            <a:ext cx="7198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Rectangle 33" descr="enter root cause here">
            <a:extLst>
              <a:ext uri="{FF2B5EF4-FFF2-40B4-BE49-F238E27FC236}">
                <a16:creationId xmlns:a16="http://schemas.microsoft.com/office/drawing/2014/main" id="{FF10B92C-A7C9-3FE6-AAC5-768083A2FA23}"/>
              </a:ext>
            </a:extLst>
          </p:cNvPr>
          <p:cNvSpPr>
            <a:spLocks/>
          </p:cNvSpPr>
          <p:nvPr/>
        </p:nvSpPr>
        <p:spPr>
          <a:xfrm>
            <a:off x="1424421" y="3731732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 descr="arrow pointing from root cause to major cause">
            <a:extLst>
              <a:ext uri="{FF2B5EF4-FFF2-40B4-BE49-F238E27FC236}">
                <a16:creationId xmlns:a16="http://schemas.microsoft.com/office/drawing/2014/main" id="{A90893C4-3A77-FED1-36DF-91943B32A6F1}"/>
              </a:ext>
            </a:extLst>
          </p:cNvPr>
          <p:cNvCxnSpPr>
            <a:cxnSpLocks/>
          </p:cNvCxnSpPr>
          <p:nvPr/>
        </p:nvCxnSpPr>
        <p:spPr>
          <a:xfrm>
            <a:off x="2976881" y="4053192"/>
            <a:ext cx="5493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 descr="Enter major cause here">
            <a:extLst>
              <a:ext uri="{FF2B5EF4-FFF2-40B4-BE49-F238E27FC236}">
                <a16:creationId xmlns:a16="http://schemas.microsoft.com/office/drawing/2014/main" id="{7E47F930-A0BE-D922-5618-97CA19EB348F}"/>
              </a:ext>
            </a:extLst>
          </p:cNvPr>
          <p:cNvSpPr/>
          <p:nvPr/>
        </p:nvSpPr>
        <p:spPr>
          <a:xfrm>
            <a:off x="3411828" y="5538877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" name="Straight Arrow Connector 1" descr="arrow pointing from major cause to arrow which points to problem">
            <a:extLst>
              <a:ext uri="{FF2B5EF4-FFF2-40B4-BE49-F238E27FC236}">
                <a16:creationId xmlns:a16="http://schemas.microsoft.com/office/drawing/2014/main" id="{E8D6B6F2-D0F8-E169-DC3E-D51D3533862E}"/>
              </a:ext>
            </a:extLst>
          </p:cNvPr>
          <p:cNvCxnSpPr>
            <a:cxnSpLocks/>
          </p:cNvCxnSpPr>
          <p:nvPr/>
        </p:nvCxnSpPr>
        <p:spPr>
          <a:xfrm rot="-5400000">
            <a:off x="4901033" y="3467911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 descr="enter root cause here">
            <a:extLst>
              <a:ext uri="{FF2B5EF4-FFF2-40B4-BE49-F238E27FC236}">
                <a16:creationId xmlns:a16="http://schemas.microsoft.com/office/drawing/2014/main" id="{7D5D70F5-913E-5FBA-3F51-B4934FB4D20A}"/>
              </a:ext>
            </a:extLst>
          </p:cNvPr>
          <p:cNvSpPr>
            <a:spLocks/>
          </p:cNvSpPr>
          <p:nvPr/>
        </p:nvSpPr>
        <p:spPr>
          <a:xfrm>
            <a:off x="3314373" y="4451852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 descr="arrow pointing from root cause which points to arrow from major cause">
            <a:extLst>
              <a:ext uri="{FF2B5EF4-FFF2-40B4-BE49-F238E27FC236}">
                <a16:creationId xmlns:a16="http://schemas.microsoft.com/office/drawing/2014/main" id="{26B729AA-E004-9B3D-ED29-B551E770490C}"/>
              </a:ext>
            </a:extLst>
          </p:cNvPr>
          <p:cNvCxnSpPr>
            <a:cxnSpLocks/>
          </p:cNvCxnSpPr>
          <p:nvPr/>
        </p:nvCxnSpPr>
        <p:spPr>
          <a:xfrm>
            <a:off x="4856228" y="4740613"/>
            <a:ext cx="67710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 descr="enter root cause here">
            <a:extLst>
              <a:ext uri="{FF2B5EF4-FFF2-40B4-BE49-F238E27FC236}">
                <a16:creationId xmlns:a16="http://schemas.microsoft.com/office/drawing/2014/main" id="{C8EC4D91-78E8-3572-487B-9AF53A16FE50}"/>
              </a:ext>
            </a:extLst>
          </p:cNvPr>
          <p:cNvSpPr>
            <a:spLocks/>
          </p:cNvSpPr>
          <p:nvPr/>
        </p:nvSpPr>
        <p:spPr>
          <a:xfrm>
            <a:off x="4288751" y="3835887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 descr="arrow pointing from root cause which points to arrow from major cause">
            <a:extLst>
              <a:ext uri="{FF2B5EF4-FFF2-40B4-BE49-F238E27FC236}">
                <a16:creationId xmlns:a16="http://schemas.microsoft.com/office/drawing/2014/main" id="{CEB13E65-BAF0-2E5B-F1EA-43AAB1BADC5C}"/>
              </a:ext>
            </a:extLst>
          </p:cNvPr>
          <p:cNvCxnSpPr>
            <a:cxnSpLocks/>
          </p:cNvCxnSpPr>
          <p:nvPr/>
        </p:nvCxnSpPr>
        <p:spPr>
          <a:xfrm>
            <a:off x="5802694" y="4127771"/>
            <a:ext cx="41127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 descr="Enter major cause here">
            <a:extLst>
              <a:ext uri="{FF2B5EF4-FFF2-40B4-BE49-F238E27FC236}">
                <a16:creationId xmlns:a16="http://schemas.microsoft.com/office/drawing/2014/main" id="{04D3D36B-19FE-3347-CD6C-EFBBDA2B6C2C}"/>
              </a:ext>
            </a:extLst>
          </p:cNvPr>
          <p:cNvSpPr/>
          <p:nvPr/>
        </p:nvSpPr>
        <p:spPr>
          <a:xfrm>
            <a:off x="6181023" y="5538877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 descr="arrow pointing to larger arrow which points to the problem">
            <a:extLst>
              <a:ext uri="{FF2B5EF4-FFF2-40B4-BE49-F238E27FC236}">
                <a16:creationId xmlns:a16="http://schemas.microsoft.com/office/drawing/2014/main" id="{8971CED0-FA7E-D652-46B8-C8BF2D23F7A1}"/>
              </a:ext>
            </a:extLst>
          </p:cNvPr>
          <p:cNvCxnSpPr>
            <a:cxnSpLocks/>
          </p:cNvCxnSpPr>
          <p:nvPr/>
        </p:nvCxnSpPr>
        <p:spPr>
          <a:xfrm rot="-5400000">
            <a:off x="7868195" y="3467911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ectangle 40" descr="enter root cause here">
            <a:extLst>
              <a:ext uri="{FF2B5EF4-FFF2-40B4-BE49-F238E27FC236}">
                <a16:creationId xmlns:a16="http://schemas.microsoft.com/office/drawing/2014/main" id="{03DDD634-9BCB-E680-5D81-2E4B16537C2C}"/>
              </a:ext>
            </a:extLst>
          </p:cNvPr>
          <p:cNvSpPr>
            <a:spLocks/>
          </p:cNvSpPr>
          <p:nvPr/>
        </p:nvSpPr>
        <p:spPr>
          <a:xfrm>
            <a:off x="6246969" y="4461040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 descr="arrow pointing from root cause to major cause">
            <a:extLst>
              <a:ext uri="{FF2B5EF4-FFF2-40B4-BE49-F238E27FC236}">
                <a16:creationId xmlns:a16="http://schemas.microsoft.com/office/drawing/2014/main" id="{4E5C62AA-0EE3-A083-F89B-F6CDE757B129}"/>
              </a:ext>
            </a:extLst>
          </p:cNvPr>
          <p:cNvCxnSpPr>
            <a:cxnSpLocks/>
          </p:cNvCxnSpPr>
          <p:nvPr/>
        </p:nvCxnSpPr>
        <p:spPr>
          <a:xfrm>
            <a:off x="7790073" y="4740613"/>
            <a:ext cx="71042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Rectangle 38" descr="enter root cause here">
            <a:extLst>
              <a:ext uri="{FF2B5EF4-FFF2-40B4-BE49-F238E27FC236}">
                <a16:creationId xmlns:a16="http://schemas.microsoft.com/office/drawing/2014/main" id="{64439F23-A653-8D1B-DB67-EDB0638B11F4}"/>
              </a:ext>
            </a:extLst>
          </p:cNvPr>
          <p:cNvSpPr>
            <a:spLocks/>
          </p:cNvSpPr>
          <p:nvPr/>
        </p:nvSpPr>
        <p:spPr>
          <a:xfrm>
            <a:off x="7179018" y="3835887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 descr="arrow pointing from root cause to major cause">
            <a:extLst>
              <a:ext uri="{FF2B5EF4-FFF2-40B4-BE49-F238E27FC236}">
                <a16:creationId xmlns:a16="http://schemas.microsoft.com/office/drawing/2014/main" id="{103FEA05-684B-6198-250C-61245DE322DB}"/>
              </a:ext>
            </a:extLst>
          </p:cNvPr>
          <p:cNvCxnSpPr>
            <a:cxnSpLocks/>
          </p:cNvCxnSpPr>
          <p:nvPr/>
        </p:nvCxnSpPr>
        <p:spPr>
          <a:xfrm>
            <a:off x="8719794" y="4127771"/>
            <a:ext cx="46133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 descr="Large straight arrowing pointing to problem circle">
            <a:extLst>
              <a:ext uri="{FF2B5EF4-FFF2-40B4-BE49-F238E27FC236}">
                <a16:creationId xmlns:a16="http://schemas.microsoft.com/office/drawing/2014/main" id="{1763122F-2A73-41C3-342A-FB02BE909602}"/>
              </a:ext>
            </a:extLst>
          </p:cNvPr>
          <p:cNvCxnSpPr/>
          <p:nvPr/>
        </p:nvCxnSpPr>
        <p:spPr>
          <a:xfrm>
            <a:off x="1338893" y="3429000"/>
            <a:ext cx="8735439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Oval 54" descr="enter problem here">
            <a:extLst>
              <a:ext uri="{FF2B5EF4-FFF2-40B4-BE49-F238E27FC236}">
                <a16:creationId xmlns:a16="http://schemas.microsoft.com/office/drawing/2014/main" id="{FB2582B6-C068-5F84-AEE1-1239DAED63BF}"/>
              </a:ext>
            </a:extLst>
          </p:cNvPr>
          <p:cNvSpPr/>
          <p:nvPr/>
        </p:nvSpPr>
        <p:spPr>
          <a:xfrm>
            <a:off x="10064284" y="2431916"/>
            <a:ext cx="1994170" cy="1994168"/>
          </a:xfrm>
          <a:prstGeom prst="ellipse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817C239-5426-5524-33C9-35C8ABE06094}"/>
              </a:ext>
            </a:extLst>
          </p:cNvPr>
          <p:cNvSpPr/>
          <p:nvPr/>
        </p:nvSpPr>
        <p:spPr>
          <a:xfrm>
            <a:off x="9258787" y="2560475"/>
            <a:ext cx="360516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</a:rPr>
              <a:t>Problem</a:t>
            </a:r>
          </a:p>
        </p:txBody>
      </p:sp>
      <p:sp>
        <p:nvSpPr>
          <p:cNvPr id="35" name="Rectangle 34" descr="Ideas for common major causes">
            <a:extLst>
              <a:ext uri="{FF2B5EF4-FFF2-40B4-BE49-F238E27FC236}">
                <a16:creationId xmlns:a16="http://schemas.microsoft.com/office/drawing/2014/main" id="{D5620099-4DFA-8DE4-19B1-9FB270902031}"/>
              </a:ext>
            </a:extLst>
          </p:cNvPr>
          <p:cNvSpPr/>
          <p:nvPr/>
        </p:nvSpPr>
        <p:spPr>
          <a:xfrm>
            <a:off x="9141063" y="47135"/>
            <a:ext cx="2783246" cy="2292367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FB11B2-E2D5-6541-B869-D0B5F4D37D6B}"/>
              </a:ext>
            </a:extLst>
          </p:cNvPr>
          <p:cNvSpPr txBox="1"/>
          <p:nvPr/>
        </p:nvSpPr>
        <p:spPr>
          <a:xfrm>
            <a:off x="9179095" y="84839"/>
            <a:ext cx="26830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Common Major Causes </a:t>
            </a:r>
            <a:r>
              <a:rPr lang="en-US" sz="1200" dirty="0"/>
              <a:t>(use these to help brainstorm)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9AF3400-FFF2-70CA-03B6-A9092E1F049F}"/>
              </a:ext>
            </a:extLst>
          </p:cNvPr>
          <p:cNvSpPr txBox="1"/>
          <p:nvPr/>
        </p:nvSpPr>
        <p:spPr>
          <a:xfrm>
            <a:off x="9216803" y="638837"/>
            <a:ext cx="13083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Measurement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Technology/ Machine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Diagnostics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Individual factors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DE6DA8B-1549-01BC-6D05-911CCF75361A}"/>
              </a:ext>
            </a:extLst>
          </p:cNvPr>
          <p:cNvSpPr txBox="1"/>
          <p:nvPr/>
        </p:nvSpPr>
        <p:spPr>
          <a:xfrm>
            <a:off x="10371521" y="638837"/>
            <a:ext cx="1590495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Organizational factors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Task factors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Education/training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Teamwork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Equipment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Working Conditions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Policies/procedures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Resources</a:t>
            </a:r>
            <a:endParaRPr lang="en-US" sz="1100" dirty="0"/>
          </a:p>
        </p:txBody>
      </p:sp>
      <p:pic>
        <p:nvPicPr>
          <p:cNvPr id="57" name="Picture 56" descr="The Ohio State University Wexner Medical Center word mark">
            <a:extLst>
              <a:ext uri="{FF2B5EF4-FFF2-40B4-BE49-F238E27FC236}">
                <a16:creationId xmlns:a16="http://schemas.microsoft.com/office/drawing/2014/main" id="{36505637-90AD-B9F9-914C-45BF9C237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1738" y="5937680"/>
            <a:ext cx="1745131" cy="8230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02387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The Ohio State University Wexner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McCord, Robert</dc:creator>
  <cp:lastModifiedBy>McCord, Robert</cp:lastModifiedBy>
  <cp:revision>6</cp:revision>
  <dcterms:created xsi:type="dcterms:W3CDTF">2024-10-24T16:27:06Z</dcterms:created>
  <dcterms:modified xsi:type="dcterms:W3CDTF">2024-11-18T20:10:44Z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0814B05F-44A5-4E50-B701-D65672926A81</vt:lpwstr>
  </property>
  <property fmtid="{D5CDD505-2E9C-101B-9397-08002B2CF9AE}" pid="3" name="ArticulatePath">
    <vt:lpwstr>Fishbone Diagram_small template 10.25.24 - Copy</vt:lpwstr>
  </property>
</Properties>
</file>