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2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custDataLst>
    <p:tags r:id="rId3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A0C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35" autoAdjust="0"/>
    <p:restoredTop sz="94660"/>
  </p:normalViewPr>
  <p:slideViewPr>
    <p:cSldViewPr snapToGrid="0">
      <p:cViewPr varScale="1">
        <p:scale>
          <a:sx n="73" d="100"/>
          <a:sy n="73" d="100"/>
        </p:scale>
        <p:origin x="326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tags" Target="tags/tag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BA5012-B931-3B8D-09E1-0C53056FFD3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F9C18DD-6553-E35B-B60D-CE2CDCE902C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3D52AAF-8F94-BA1A-4CA6-D5F91DC803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3C1CCC-F352-405D-8801-71C23D5B321C}" type="datetimeFigureOut">
              <a:rPr lang="en-US" smtClean="0"/>
              <a:t>11/18/2024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821B6BF-D966-5221-27A3-8E708C9173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336169A-7C65-AC85-0821-13522063F3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02CE32-1F10-4C51-B370-CEEB08D3B5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9860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B6592D-CCB6-A8AC-4C22-55ED53AE57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A87D020-36B2-EBB6-3DB3-29823A88946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3DFA3E-B05C-565B-7FC4-620A3A7A2C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3C1CCC-F352-405D-8801-71C23D5B321C}" type="datetimeFigureOut">
              <a:rPr lang="en-US" smtClean="0"/>
              <a:t>11/18/2024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2815F1E-492B-80D2-B77E-CA4D7C3001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3E0ABA5-EC2E-0A88-376F-0D21D3C4EB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02CE32-1F10-4C51-B370-CEEB08D3B5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00695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FD1201D-144A-A6CB-6543-8143B4BD3C0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83156E1-03AB-4E8E-FE8D-C5A07FB4809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F83B91E-2F02-9465-D40B-210E477E5B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3C1CCC-F352-405D-8801-71C23D5B321C}" type="datetimeFigureOut">
              <a:rPr lang="en-US" smtClean="0"/>
              <a:t>11/18/2024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3F49A9-5860-532F-4C1E-0B897A599F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746AAD2-B03B-B855-DE10-F645DE5262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02CE32-1F10-4C51-B370-CEEB08D3B5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35593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C53C87-FE92-4BC4-F6F1-573DC04763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3C4F48-5B24-C2B2-A242-B3389826C4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63B4763-1730-5CD6-33C8-69E3B529BC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3C1CCC-F352-405D-8801-71C23D5B321C}" type="datetimeFigureOut">
              <a:rPr lang="en-US" smtClean="0"/>
              <a:t>11/18/2024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8D94673-A5CB-C6A9-AC0E-887726B352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CA8DC9-046A-A008-E163-C181CA67BC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02CE32-1F10-4C51-B370-CEEB08D3B5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51474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5B6E26-9C32-3043-540A-A73B0E1654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1091C72-6551-31C0-5F59-997F433F076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AF99FA1-7C86-A60C-5D55-842A2DFBF6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3C1CCC-F352-405D-8801-71C23D5B321C}" type="datetimeFigureOut">
              <a:rPr lang="en-US" smtClean="0"/>
              <a:t>11/18/2024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BB459FD-E5D2-4131-A35C-8F0C14F253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A2054CB-448F-804D-5EA4-14C921564F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02CE32-1F10-4C51-B370-CEEB08D3B5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28435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1B3391-B772-67BA-856C-BBCE4ABB57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9FEC79-8501-E633-1C62-6313761539B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47615AD-34CA-0EB4-D345-C6A351F2F0A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FA6F6EA-65CA-1869-DC13-76E91C0C81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3C1CCC-F352-405D-8801-71C23D5B321C}" type="datetimeFigureOut">
              <a:rPr lang="en-US" smtClean="0"/>
              <a:t>11/18/2024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745C6FF-DB43-3446-9D77-424DDA1BEA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9CE473C-BA2B-638F-ACF8-ECF8E56B8E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02CE32-1F10-4C51-B370-CEEB08D3B5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28851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9514D2-AEFB-D5FC-C412-D7CA5E27D2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3975B3B-0F8F-1FA6-6EFD-14DCABDC3B9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1F4E7B4-8D60-C034-C805-1CF8FC85A6B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F3F5419-CD4C-22E6-FBF7-C703EF665D9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8E693AF-AAB1-8484-8098-BF7A76DDB82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35FE8D7-620E-ACE9-B611-785143AEF2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3C1CCC-F352-405D-8801-71C23D5B321C}" type="datetimeFigureOut">
              <a:rPr lang="en-US" smtClean="0"/>
              <a:t>11/18/2024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DA76A6B-F281-75D0-03EB-E61881F01C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F67D26C-8240-4A11-CE58-4F0CC9150E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02CE32-1F10-4C51-B370-CEEB08D3B5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88530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310922-72E3-0CCD-58DC-B4B277BDB7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5781983-A4C7-0CC0-AB51-AD47083897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3C1CCC-F352-405D-8801-71C23D5B321C}" type="datetimeFigureOut">
              <a:rPr lang="en-US" smtClean="0"/>
              <a:t>11/18/2024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816378E-DE53-C56D-BF94-974C4E1000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064AA6C-347F-6EC1-C487-8270D63FB1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02CE32-1F10-4C51-B370-CEEB08D3B5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67213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CAECC37-47C1-FCE2-1019-EAE2B62CD7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3C1CCC-F352-405D-8801-71C23D5B321C}" type="datetimeFigureOut">
              <a:rPr lang="en-US" smtClean="0"/>
              <a:t>11/18/2024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D8AD839-B330-CAEE-1CB4-104D9E5460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7CE46F1-72B4-D0FA-566A-CA4EB12826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02CE32-1F10-4C51-B370-CEEB08D3B5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16451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7A11BE-C07F-239A-C790-0DCA9C5FD7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692C0A-CA07-C3AE-FB40-AE5F3FED8E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634776B-8F0C-C6A7-BA65-240E5A4CF0A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45E24B7-B4AA-9446-853B-15C3988F6A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3C1CCC-F352-405D-8801-71C23D5B321C}" type="datetimeFigureOut">
              <a:rPr lang="en-US" smtClean="0"/>
              <a:t>11/18/2024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F2A568D-F0D1-AC90-7CBA-6316772E83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55F5CC9-31FD-BF2E-2D25-3E8F399EDC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02CE32-1F10-4C51-B370-CEEB08D3B5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31438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F08A4C-C2D5-1F09-19ED-2A0F68BF9F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D9FE2FF-898F-9A23-BEE9-D4034E84281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B4C16A6-6712-747B-EA7E-0D64861ACD8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EFD112F-45C7-0E00-1173-26E1FEA549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3C1CCC-F352-405D-8801-71C23D5B321C}" type="datetimeFigureOut">
              <a:rPr lang="en-US" smtClean="0"/>
              <a:t>11/18/2024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4A7CA4A-6434-7313-FBAB-7CA67ECE95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3CF6BD0-C9FB-951F-984F-B7489BBA25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02CE32-1F10-4C51-B370-CEEB08D3B5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71479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BB7F0AB-FDF4-45C8-184E-306B4A87F5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6F9BC78-B9CD-BC8D-930B-A9F0F85C5E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88F6DA9-9491-27C9-7486-5ADFC5C7875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E3C1CCC-F352-405D-8801-71C23D5B321C}" type="datetimeFigureOut">
              <a:rPr lang="en-US" smtClean="0"/>
              <a:t>11/18/2024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BFA0106-29C1-542C-0DD7-080FD690932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C967C73-5852-4278-1213-EF8A9041931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202CE32-1F10-4C51-B370-CEEB08D3B5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74541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 descr="Enter major cause here">
            <a:extLst>
              <a:ext uri="{FF2B5EF4-FFF2-40B4-BE49-F238E27FC236}">
                <a16:creationId xmlns:a16="http://schemas.microsoft.com/office/drawing/2014/main" id="{9027B738-5C26-FCE2-F72E-F0DA81785560}"/>
              </a:ext>
            </a:extLst>
          </p:cNvPr>
          <p:cNvSpPr/>
          <p:nvPr/>
        </p:nvSpPr>
        <p:spPr>
          <a:xfrm>
            <a:off x="697583" y="356682"/>
            <a:ext cx="2129204" cy="789742"/>
          </a:xfrm>
          <a:prstGeom prst="rect">
            <a:avLst/>
          </a:prstGeom>
          <a:noFill/>
          <a:ln>
            <a:solidFill>
              <a:srgbClr val="BA0C2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C0521938-0532-B917-72A3-22EA865CA255}"/>
              </a:ext>
            </a:extLst>
          </p:cNvPr>
          <p:cNvSpPr/>
          <p:nvPr/>
        </p:nvSpPr>
        <p:spPr>
          <a:xfrm>
            <a:off x="-628282" y="337676"/>
            <a:ext cx="3605163" cy="27699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1200" dirty="0">
                <a:ln w="0"/>
              </a:rPr>
              <a:t>Major Cause</a:t>
            </a:r>
          </a:p>
        </p:txBody>
      </p:sp>
      <p:cxnSp>
        <p:nvCxnSpPr>
          <p:cNvPr id="10" name="Straight Arrow Connector 9" descr="arrow pointing from major cause to large arrow which points to problem">
            <a:extLst>
              <a:ext uri="{FF2B5EF4-FFF2-40B4-BE49-F238E27FC236}">
                <a16:creationId xmlns:a16="http://schemas.microsoft.com/office/drawing/2014/main" id="{363F99C6-8CDD-9D7D-691F-D2D97756F179}"/>
              </a:ext>
            </a:extLst>
          </p:cNvPr>
          <p:cNvCxnSpPr/>
          <p:nvPr/>
        </p:nvCxnSpPr>
        <p:spPr>
          <a:xfrm>
            <a:off x="2159540" y="1206230"/>
            <a:ext cx="1994170" cy="2120630"/>
          </a:xfrm>
          <a:prstGeom prst="straightConnector1">
            <a:avLst/>
          </a:prstGeom>
          <a:ln w="38100"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46" name="Rectangle 45" descr="enter root cause here">
            <a:extLst>
              <a:ext uri="{FF2B5EF4-FFF2-40B4-BE49-F238E27FC236}">
                <a16:creationId xmlns:a16="http://schemas.microsoft.com/office/drawing/2014/main" id="{438E3EAA-551A-2DAD-66A2-AA9B6854215C}"/>
              </a:ext>
            </a:extLst>
          </p:cNvPr>
          <p:cNvSpPr>
            <a:spLocks/>
          </p:cNvSpPr>
          <p:nvPr/>
        </p:nvSpPr>
        <p:spPr>
          <a:xfrm>
            <a:off x="84570" y="1754112"/>
            <a:ext cx="1491383" cy="484566"/>
          </a:xfrm>
          <a:prstGeom prst="rect">
            <a:avLst/>
          </a:prstGeom>
          <a:noFill/>
          <a:ln>
            <a:solidFill>
              <a:srgbClr val="BA0C2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ACF1158B-8634-24AD-6A33-4476FB9E0AEF}"/>
              </a:ext>
            </a:extLst>
          </p:cNvPr>
          <p:cNvSpPr>
            <a:spLocks/>
          </p:cNvSpPr>
          <p:nvPr/>
        </p:nvSpPr>
        <p:spPr>
          <a:xfrm>
            <a:off x="-748479" y="1712220"/>
            <a:ext cx="2525206" cy="27699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1200" dirty="0">
                <a:ln w="0"/>
              </a:rPr>
              <a:t>Root Cause</a:t>
            </a:r>
          </a:p>
        </p:txBody>
      </p:sp>
      <p:cxnSp>
        <p:nvCxnSpPr>
          <p:cNvPr id="16" name="Straight Arrow Connector 15" descr="arrow pointing from root cause to major cause arrow">
            <a:extLst>
              <a:ext uri="{FF2B5EF4-FFF2-40B4-BE49-F238E27FC236}">
                <a16:creationId xmlns:a16="http://schemas.microsoft.com/office/drawing/2014/main" id="{ACB22C08-350F-4115-2A6C-CCEAAF089942}"/>
              </a:ext>
            </a:extLst>
          </p:cNvPr>
          <p:cNvCxnSpPr>
            <a:cxnSpLocks/>
          </p:cNvCxnSpPr>
          <p:nvPr/>
        </p:nvCxnSpPr>
        <p:spPr>
          <a:xfrm>
            <a:off x="1613755" y="2052536"/>
            <a:ext cx="1226722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44" name="Rectangle 43" descr="enter root cause here">
            <a:extLst>
              <a:ext uri="{FF2B5EF4-FFF2-40B4-BE49-F238E27FC236}">
                <a16:creationId xmlns:a16="http://schemas.microsoft.com/office/drawing/2014/main" id="{B810F6F0-CF77-B36D-ED4D-58C8038B4BB2}"/>
              </a:ext>
            </a:extLst>
          </p:cNvPr>
          <p:cNvSpPr>
            <a:spLocks/>
          </p:cNvSpPr>
          <p:nvPr/>
        </p:nvSpPr>
        <p:spPr>
          <a:xfrm>
            <a:off x="588607" y="2494633"/>
            <a:ext cx="1491383" cy="484566"/>
          </a:xfrm>
          <a:prstGeom prst="rect">
            <a:avLst/>
          </a:prstGeom>
          <a:noFill/>
          <a:ln>
            <a:solidFill>
              <a:srgbClr val="BA0C2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17" name="Straight Arrow Connector 16" descr="arrow pointing from root cause to major cause arrow">
            <a:extLst>
              <a:ext uri="{FF2B5EF4-FFF2-40B4-BE49-F238E27FC236}">
                <a16:creationId xmlns:a16="http://schemas.microsoft.com/office/drawing/2014/main" id="{FE8E7162-F18C-EADF-A548-0AAC66108FF4}"/>
              </a:ext>
            </a:extLst>
          </p:cNvPr>
          <p:cNvCxnSpPr/>
          <p:nvPr/>
        </p:nvCxnSpPr>
        <p:spPr>
          <a:xfrm>
            <a:off x="2135221" y="2739957"/>
            <a:ext cx="1391056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7" name="Rectangle 26" descr="Enter major cause here">
            <a:extLst>
              <a:ext uri="{FF2B5EF4-FFF2-40B4-BE49-F238E27FC236}">
                <a16:creationId xmlns:a16="http://schemas.microsoft.com/office/drawing/2014/main" id="{8E52ED94-B091-4E37-A2B2-60B32B797993}"/>
              </a:ext>
            </a:extLst>
          </p:cNvPr>
          <p:cNvSpPr/>
          <p:nvPr/>
        </p:nvSpPr>
        <p:spPr>
          <a:xfrm>
            <a:off x="4833626" y="388206"/>
            <a:ext cx="2129204" cy="789742"/>
          </a:xfrm>
          <a:prstGeom prst="rect">
            <a:avLst/>
          </a:prstGeom>
          <a:noFill/>
          <a:ln>
            <a:solidFill>
              <a:srgbClr val="BA0C2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13" name="Straight Arrow Connector 12" descr="arrow pointing from major cause to large arrow which points to problem">
            <a:extLst>
              <a:ext uri="{FF2B5EF4-FFF2-40B4-BE49-F238E27FC236}">
                <a16:creationId xmlns:a16="http://schemas.microsoft.com/office/drawing/2014/main" id="{69098B8E-D6C1-C786-8BF3-B1EBB3AC2875}"/>
              </a:ext>
            </a:extLst>
          </p:cNvPr>
          <p:cNvCxnSpPr/>
          <p:nvPr/>
        </p:nvCxnSpPr>
        <p:spPr>
          <a:xfrm>
            <a:off x="6310008" y="1206230"/>
            <a:ext cx="1994170" cy="2120630"/>
          </a:xfrm>
          <a:prstGeom prst="straightConnector1">
            <a:avLst/>
          </a:prstGeom>
          <a:ln w="38100"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51" name="Rectangle 50" descr="enter root cause here">
            <a:extLst>
              <a:ext uri="{FF2B5EF4-FFF2-40B4-BE49-F238E27FC236}">
                <a16:creationId xmlns:a16="http://schemas.microsoft.com/office/drawing/2014/main" id="{E14C9AEE-AC70-ABD1-1FCB-A38551290C30}"/>
              </a:ext>
            </a:extLst>
          </p:cNvPr>
          <p:cNvSpPr>
            <a:spLocks/>
          </p:cNvSpPr>
          <p:nvPr/>
        </p:nvSpPr>
        <p:spPr>
          <a:xfrm>
            <a:off x="4110537" y="1816740"/>
            <a:ext cx="1491383" cy="484566"/>
          </a:xfrm>
          <a:prstGeom prst="rect">
            <a:avLst/>
          </a:prstGeom>
          <a:noFill/>
          <a:ln>
            <a:solidFill>
              <a:srgbClr val="BA0C2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18" name="Straight Arrow Connector 17" descr="arrow pointing from root cause to major cause arrow">
            <a:extLst>
              <a:ext uri="{FF2B5EF4-FFF2-40B4-BE49-F238E27FC236}">
                <a16:creationId xmlns:a16="http://schemas.microsoft.com/office/drawing/2014/main" id="{514B0965-654B-EAC4-CA84-949201EA92EA}"/>
              </a:ext>
            </a:extLst>
          </p:cNvPr>
          <p:cNvCxnSpPr/>
          <p:nvPr/>
        </p:nvCxnSpPr>
        <p:spPr>
          <a:xfrm>
            <a:off x="5624208" y="2052536"/>
            <a:ext cx="1391056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49" name="Rectangle 48" descr="enter root cause here">
            <a:extLst>
              <a:ext uri="{FF2B5EF4-FFF2-40B4-BE49-F238E27FC236}">
                <a16:creationId xmlns:a16="http://schemas.microsoft.com/office/drawing/2014/main" id="{CB169A56-D947-30DB-76A6-404B80AF3CEA}"/>
              </a:ext>
            </a:extLst>
          </p:cNvPr>
          <p:cNvSpPr>
            <a:spLocks/>
          </p:cNvSpPr>
          <p:nvPr/>
        </p:nvSpPr>
        <p:spPr>
          <a:xfrm>
            <a:off x="4793748" y="2560475"/>
            <a:ext cx="1491383" cy="484566"/>
          </a:xfrm>
          <a:prstGeom prst="rect">
            <a:avLst/>
          </a:prstGeom>
          <a:noFill/>
          <a:ln>
            <a:solidFill>
              <a:srgbClr val="BA0C2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19" name="Straight Arrow Connector 18" descr="arrow pointing from root cause to major cause arrow">
            <a:extLst>
              <a:ext uri="{FF2B5EF4-FFF2-40B4-BE49-F238E27FC236}">
                <a16:creationId xmlns:a16="http://schemas.microsoft.com/office/drawing/2014/main" id="{B6F29438-9009-2B80-EA9A-333CBA38D943}"/>
              </a:ext>
            </a:extLst>
          </p:cNvPr>
          <p:cNvCxnSpPr/>
          <p:nvPr/>
        </p:nvCxnSpPr>
        <p:spPr>
          <a:xfrm>
            <a:off x="6310008" y="2739957"/>
            <a:ext cx="1391056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8" name="Rectangle 27" descr="Enter major cause here">
            <a:extLst>
              <a:ext uri="{FF2B5EF4-FFF2-40B4-BE49-F238E27FC236}">
                <a16:creationId xmlns:a16="http://schemas.microsoft.com/office/drawing/2014/main" id="{62242648-C3B4-87A4-CA2C-0DE8568ED41C}"/>
              </a:ext>
            </a:extLst>
          </p:cNvPr>
          <p:cNvSpPr/>
          <p:nvPr/>
        </p:nvSpPr>
        <p:spPr>
          <a:xfrm>
            <a:off x="715484" y="5538877"/>
            <a:ext cx="2129204" cy="789742"/>
          </a:xfrm>
          <a:prstGeom prst="rect">
            <a:avLst/>
          </a:prstGeom>
          <a:noFill/>
          <a:ln>
            <a:solidFill>
              <a:srgbClr val="BA0C2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11" name="Straight Arrow Connector 10" descr="arrow pointing from major cause to large arrow which points to problem">
            <a:extLst>
              <a:ext uri="{FF2B5EF4-FFF2-40B4-BE49-F238E27FC236}">
                <a16:creationId xmlns:a16="http://schemas.microsoft.com/office/drawing/2014/main" id="{4821A993-0549-9DB3-CAE6-BB864DCDF267}"/>
              </a:ext>
            </a:extLst>
          </p:cNvPr>
          <p:cNvCxnSpPr>
            <a:cxnSpLocks/>
          </p:cNvCxnSpPr>
          <p:nvPr/>
        </p:nvCxnSpPr>
        <p:spPr>
          <a:xfrm rot="-5400000">
            <a:off x="2096310" y="3458183"/>
            <a:ext cx="1994170" cy="2120630"/>
          </a:xfrm>
          <a:prstGeom prst="straightConnector1">
            <a:avLst/>
          </a:prstGeom>
          <a:ln w="38100"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6" name="Rectangle 35" descr="enter root cause here">
            <a:extLst>
              <a:ext uri="{FF2B5EF4-FFF2-40B4-BE49-F238E27FC236}">
                <a16:creationId xmlns:a16="http://schemas.microsoft.com/office/drawing/2014/main" id="{F36D1F5E-2129-D17C-B319-B7C026D7B75E}"/>
              </a:ext>
            </a:extLst>
          </p:cNvPr>
          <p:cNvSpPr>
            <a:spLocks/>
          </p:cNvSpPr>
          <p:nvPr/>
        </p:nvSpPr>
        <p:spPr>
          <a:xfrm>
            <a:off x="122372" y="4423751"/>
            <a:ext cx="1491383" cy="484566"/>
          </a:xfrm>
          <a:prstGeom prst="rect">
            <a:avLst/>
          </a:prstGeom>
          <a:noFill/>
          <a:ln>
            <a:solidFill>
              <a:srgbClr val="BA0C2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21" name="Straight Arrow Connector 20" descr="arrow pointing from root cause to major cause arrow">
            <a:extLst>
              <a:ext uri="{FF2B5EF4-FFF2-40B4-BE49-F238E27FC236}">
                <a16:creationId xmlns:a16="http://schemas.microsoft.com/office/drawing/2014/main" id="{544FF382-AC0E-7402-7543-A0D98B8129FA}"/>
              </a:ext>
            </a:extLst>
          </p:cNvPr>
          <p:cNvCxnSpPr>
            <a:cxnSpLocks/>
          </p:cNvCxnSpPr>
          <p:nvPr/>
        </p:nvCxnSpPr>
        <p:spPr>
          <a:xfrm>
            <a:off x="1644048" y="4666034"/>
            <a:ext cx="1211020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4" name="Rectangle 33" descr="enter root cause here">
            <a:extLst>
              <a:ext uri="{FF2B5EF4-FFF2-40B4-BE49-F238E27FC236}">
                <a16:creationId xmlns:a16="http://schemas.microsoft.com/office/drawing/2014/main" id="{FF10B92C-A7C9-3FE6-AAC5-768083A2FA23}"/>
              </a:ext>
            </a:extLst>
          </p:cNvPr>
          <p:cNvSpPr>
            <a:spLocks/>
          </p:cNvSpPr>
          <p:nvPr/>
        </p:nvSpPr>
        <p:spPr>
          <a:xfrm>
            <a:off x="588607" y="3731667"/>
            <a:ext cx="1491383" cy="484566"/>
          </a:xfrm>
          <a:prstGeom prst="rect">
            <a:avLst/>
          </a:prstGeom>
          <a:noFill/>
          <a:ln>
            <a:solidFill>
              <a:srgbClr val="BA0C2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20" name="Straight Arrow Connector 19" descr="arrow pointing from root cause to major cause arrow">
            <a:extLst>
              <a:ext uri="{FF2B5EF4-FFF2-40B4-BE49-F238E27FC236}">
                <a16:creationId xmlns:a16="http://schemas.microsoft.com/office/drawing/2014/main" id="{A90893C4-3A77-FED1-36DF-91943B32A6F1}"/>
              </a:ext>
            </a:extLst>
          </p:cNvPr>
          <p:cNvCxnSpPr/>
          <p:nvPr/>
        </p:nvCxnSpPr>
        <p:spPr>
          <a:xfrm>
            <a:off x="2135221" y="4053192"/>
            <a:ext cx="1391056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9" name="Rectangle 28" descr="Enter major cause here">
            <a:extLst>
              <a:ext uri="{FF2B5EF4-FFF2-40B4-BE49-F238E27FC236}">
                <a16:creationId xmlns:a16="http://schemas.microsoft.com/office/drawing/2014/main" id="{04D3D36B-19FE-3347-CD6C-EFBBDA2B6C2C}"/>
              </a:ext>
            </a:extLst>
          </p:cNvPr>
          <p:cNvSpPr/>
          <p:nvPr/>
        </p:nvSpPr>
        <p:spPr>
          <a:xfrm>
            <a:off x="4559606" y="5538877"/>
            <a:ext cx="2129204" cy="789742"/>
          </a:xfrm>
          <a:prstGeom prst="rect">
            <a:avLst/>
          </a:prstGeom>
          <a:noFill/>
          <a:ln>
            <a:solidFill>
              <a:srgbClr val="BA0C2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14" name="Straight Arrow Connector 13" descr="arrow pointing from major cause to large arrow which points to problem">
            <a:extLst>
              <a:ext uri="{FF2B5EF4-FFF2-40B4-BE49-F238E27FC236}">
                <a16:creationId xmlns:a16="http://schemas.microsoft.com/office/drawing/2014/main" id="{8971CED0-FA7E-D652-46B8-C8BF2D23F7A1}"/>
              </a:ext>
            </a:extLst>
          </p:cNvPr>
          <p:cNvCxnSpPr>
            <a:cxnSpLocks/>
          </p:cNvCxnSpPr>
          <p:nvPr/>
        </p:nvCxnSpPr>
        <p:spPr>
          <a:xfrm rot="-5400000">
            <a:off x="6246778" y="3467911"/>
            <a:ext cx="1994170" cy="2120630"/>
          </a:xfrm>
          <a:prstGeom prst="straightConnector1">
            <a:avLst/>
          </a:prstGeom>
          <a:ln w="38100"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41" name="Rectangle 40" descr="enter root cause here">
            <a:extLst>
              <a:ext uri="{FF2B5EF4-FFF2-40B4-BE49-F238E27FC236}">
                <a16:creationId xmlns:a16="http://schemas.microsoft.com/office/drawing/2014/main" id="{03DDD634-9BCB-E680-5D81-2E4B16537C2C}"/>
              </a:ext>
            </a:extLst>
          </p:cNvPr>
          <p:cNvSpPr>
            <a:spLocks/>
          </p:cNvSpPr>
          <p:nvPr/>
        </p:nvSpPr>
        <p:spPr>
          <a:xfrm>
            <a:off x="3965676" y="4461040"/>
            <a:ext cx="1491383" cy="484566"/>
          </a:xfrm>
          <a:prstGeom prst="rect">
            <a:avLst/>
          </a:prstGeom>
          <a:noFill/>
          <a:ln>
            <a:solidFill>
              <a:srgbClr val="BA0C2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23" name="Straight Arrow Connector 22" descr="arrow pointing from root cause to major cause arrow">
            <a:extLst>
              <a:ext uri="{FF2B5EF4-FFF2-40B4-BE49-F238E27FC236}">
                <a16:creationId xmlns:a16="http://schemas.microsoft.com/office/drawing/2014/main" id="{4E5C62AA-0EE3-A083-F89B-F6CDE757B129}"/>
              </a:ext>
            </a:extLst>
          </p:cNvPr>
          <p:cNvCxnSpPr/>
          <p:nvPr/>
        </p:nvCxnSpPr>
        <p:spPr>
          <a:xfrm>
            <a:off x="5488020" y="4740613"/>
            <a:ext cx="1391056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9" name="Rectangle 38" descr="enter root cause here">
            <a:extLst>
              <a:ext uri="{FF2B5EF4-FFF2-40B4-BE49-F238E27FC236}">
                <a16:creationId xmlns:a16="http://schemas.microsoft.com/office/drawing/2014/main" id="{64439F23-A653-8D1B-DB67-EDB0638B11F4}"/>
              </a:ext>
            </a:extLst>
          </p:cNvPr>
          <p:cNvSpPr>
            <a:spLocks/>
          </p:cNvSpPr>
          <p:nvPr/>
        </p:nvSpPr>
        <p:spPr>
          <a:xfrm>
            <a:off x="4633769" y="3835887"/>
            <a:ext cx="1491383" cy="484566"/>
          </a:xfrm>
          <a:prstGeom prst="rect">
            <a:avLst/>
          </a:prstGeom>
          <a:noFill/>
          <a:ln>
            <a:solidFill>
              <a:srgbClr val="BA0C2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22" name="Straight Arrow Connector 21" descr="arrow pointing from root cause to major cause arrow">
            <a:extLst>
              <a:ext uri="{FF2B5EF4-FFF2-40B4-BE49-F238E27FC236}">
                <a16:creationId xmlns:a16="http://schemas.microsoft.com/office/drawing/2014/main" id="{103FEA05-684B-6198-250C-61245DE322DB}"/>
              </a:ext>
            </a:extLst>
          </p:cNvPr>
          <p:cNvCxnSpPr/>
          <p:nvPr/>
        </p:nvCxnSpPr>
        <p:spPr>
          <a:xfrm>
            <a:off x="6159229" y="4127771"/>
            <a:ext cx="1391056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8" name="Straight Arrow Connector 7" descr="large arrow pointing from major causes to problem">
            <a:extLst>
              <a:ext uri="{FF2B5EF4-FFF2-40B4-BE49-F238E27FC236}">
                <a16:creationId xmlns:a16="http://schemas.microsoft.com/office/drawing/2014/main" id="{1763122F-2A73-41C3-342A-FB02BE909602}"/>
              </a:ext>
            </a:extLst>
          </p:cNvPr>
          <p:cNvCxnSpPr/>
          <p:nvPr/>
        </p:nvCxnSpPr>
        <p:spPr>
          <a:xfrm>
            <a:off x="1355151" y="3429000"/>
            <a:ext cx="8735439" cy="0"/>
          </a:xfrm>
          <a:prstGeom prst="straightConnector1">
            <a:avLst/>
          </a:prstGeom>
          <a:ln w="76200"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55" name="Oval 54" descr="Enter problem here">
            <a:extLst>
              <a:ext uri="{FF2B5EF4-FFF2-40B4-BE49-F238E27FC236}">
                <a16:creationId xmlns:a16="http://schemas.microsoft.com/office/drawing/2014/main" id="{FB2582B6-C068-5F84-AEE1-1239DAED63BF}"/>
              </a:ext>
            </a:extLst>
          </p:cNvPr>
          <p:cNvSpPr/>
          <p:nvPr/>
        </p:nvSpPr>
        <p:spPr>
          <a:xfrm>
            <a:off x="10090590" y="2431916"/>
            <a:ext cx="1994170" cy="1994168"/>
          </a:xfrm>
          <a:prstGeom prst="ellipse">
            <a:avLst/>
          </a:prstGeom>
          <a:noFill/>
          <a:ln>
            <a:solidFill>
              <a:srgbClr val="BA0C2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id="{7817C239-5426-5524-33C9-35C8ABE06094}"/>
              </a:ext>
            </a:extLst>
          </p:cNvPr>
          <p:cNvSpPr/>
          <p:nvPr/>
        </p:nvSpPr>
        <p:spPr>
          <a:xfrm>
            <a:off x="9285093" y="2560475"/>
            <a:ext cx="3605163" cy="4001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000" dirty="0">
                <a:ln w="0"/>
              </a:rPr>
              <a:t>Problem</a:t>
            </a:r>
          </a:p>
        </p:txBody>
      </p:sp>
      <p:sp>
        <p:nvSpPr>
          <p:cNvPr id="2" name="Rectangle 1" descr="Common major causes">
            <a:extLst>
              <a:ext uri="{FF2B5EF4-FFF2-40B4-BE49-F238E27FC236}">
                <a16:creationId xmlns:a16="http://schemas.microsoft.com/office/drawing/2014/main" id="{6490BC9E-4732-1BF9-58D5-438A2AA40DB3}"/>
              </a:ext>
            </a:extLst>
          </p:cNvPr>
          <p:cNvSpPr/>
          <p:nvPr/>
        </p:nvSpPr>
        <p:spPr>
          <a:xfrm>
            <a:off x="9141063" y="47135"/>
            <a:ext cx="2783246" cy="2292367"/>
          </a:xfrm>
          <a:prstGeom prst="rect">
            <a:avLst/>
          </a:prstGeom>
          <a:noFill/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938518E-6292-D6EB-F064-DE5D5EF6D211}"/>
              </a:ext>
            </a:extLst>
          </p:cNvPr>
          <p:cNvSpPr txBox="1"/>
          <p:nvPr/>
        </p:nvSpPr>
        <p:spPr>
          <a:xfrm>
            <a:off x="9179095" y="84839"/>
            <a:ext cx="2683038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Common Major Causes </a:t>
            </a:r>
            <a:r>
              <a:rPr lang="en-US" sz="1200" dirty="0"/>
              <a:t>(use these to help brainstorm)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5001EAB-8000-7524-7C7C-EB82662D76EE}"/>
              </a:ext>
            </a:extLst>
          </p:cNvPr>
          <p:cNvSpPr txBox="1"/>
          <p:nvPr/>
        </p:nvSpPr>
        <p:spPr>
          <a:xfrm>
            <a:off x="9216803" y="638837"/>
            <a:ext cx="1308398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000" dirty="0"/>
              <a:t>People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000" dirty="0"/>
              <a:t>Method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000" dirty="0"/>
              <a:t>Measurement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000" dirty="0"/>
              <a:t>Technology/ Machine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000" dirty="0"/>
              <a:t>Environment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000" dirty="0"/>
              <a:t>Materials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000" dirty="0"/>
              <a:t>Diagnostics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000" dirty="0"/>
              <a:t>Individual factors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BF0CCD4-4B49-0D86-6BCE-AB9502CA7024}"/>
              </a:ext>
            </a:extLst>
          </p:cNvPr>
          <p:cNvSpPr txBox="1"/>
          <p:nvPr/>
        </p:nvSpPr>
        <p:spPr>
          <a:xfrm>
            <a:off x="10371521" y="638837"/>
            <a:ext cx="1590495" cy="16466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000" dirty="0"/>
              <a:t>Organizational factors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000" dirty="0"/>
              <a:t>Task factors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000" dirty="0"/>
              <a:t>Education/training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000" dirty="0"/>
              <a:t>Teamwork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000" dirty="0"/>
              <a:t>Communication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000" dirty="0"/>
              <a:t>Equipment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000" dirty="0"/>
              <a:t>Working Conditions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000" dirty="0"/>
              <a:t>Policies/procedures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000" dirty="0"/>
              <a:t>Resources</a:t>
            </a:r>
            <a:endParaRPr lang="en-US" sz="1100" dirty="0"/>
          </a:p>
        </p:txBody>
      </p:sp>
      <p:pic>
        <p:nvPicPr>
          <p:cNvPr id="57" name="Picture 56" descr="The Ohio State University Wexner Medical Center word mark">
            <a:extLst>
              <a:ext uri="{FF2B5EF4-FFF2-40B4-BE49-F238E27FC236}">
                <a16:creationId xmlns:a16="http://schemas.microsoft.com/office/drawing/2014/main" id="{36505637-90AD-B9F9-914C-45BF9C2377B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341738" y="5937680"/>
            <a:ext cx="1745131" cy="823031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9023872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COUNT" val="1"/>
  <p:tag name="ARTICULATE_PROJECT_OPEN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69</TotalTime>
  <Words>42</Words>
  <Application>Microsoft Office PowerPoint</Application>
  <PresentationFormat>Widescreen</PresentationFormat>
  <Paragraphs>21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>The Ohio State University Wexner Medical Center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McCord, Robert</dc:creator>
  <cp:lastModifiedBy>McCord, Robert</cp:lastModifiedBy>
  <cp:revision>5</cp:revision>
  <dcterms:created xsi:type="dcterms:W3CDTF">2024-10-24T16:27:06Z</dcterms:created>
  <dcterms:modified xsi:type="dcterms:W3CDTF">2024-11-18T20:20:18Z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E7113D64-85A7-4D0C-929A-8EFE51E2050B</vt:lpwstr>
  </property>
  <property fmtid="{D5CDD505-2E9C-101B-9397-08002B2CF9AE}" pid="3" name="ArticulatePath">
    <vt:lpwstr>Fishbone Diagram_small template 10.25.24</vt:lpwstr>
  </property>
</Properties>
</file>