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708" autoAdjust="0"/>
  </p:normalViewPr>
  <p:slideViewPr>
    <p:cSldViewPr snapToGrid="0">
      <p:cViewPr varScale="1">
        <p:scale>
          <a:sx n="72" d="100"/>
          <a:sy n="72" d="100"/>
        </p:scale>
        <p:origin x="1027" y="7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B44AA-330D-154E-918E-D136E1EFD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8C3FC4-C8D0-4017-0A34-BD4472DDE1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71032-D3BF-F170-0A9B-6799A29D9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52A6D-F7E0-7050-ED74-CE31C7EAD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10B69-5018-732F-F2CF-1EFE8F91E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27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313D9-1943-BC83-16D5-28C803671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5182D6-5087-9934-3681-AFA328176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1A9A1-6199-BA7A-B94F-DA71D52C9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16E50-9F91-0526-6523-FDD6F9194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DF6B0-E880-48BA-6468-BDC560E8C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7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030FEF-32AB-B44B-8DA5-560641AEBB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BD4FC2-C0DD-F790-59FE-B494D032F7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9045D-96BD-2906-1579-B4DEA4758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1201D-629D-E89C-15BD-114A9BF0C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F41C8-297A-593E-3D84-02DF0B27C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001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3468-1CFF-D268-BA31-8AB0812F4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CFE1C-21A4-A9E2-1472-392F83ECB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E05D1-A360-A307-7D2C-0DDF0253A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EEE0C-ACC1-7B0C-014D-764E02BE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30FFB-54FA-1406-AAD7-42290111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6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65646-490B-32DD-73A8-A8775B02F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04DCA6-946D-D671-D3A2-7F81D7B73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5D27F-9783-DFFF-A692-979F014D3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B7679E-3223-6B60-D3C4-3EB7B7D9B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0CBF1-D1BF-63E7-82A2-4526F1213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260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F7787-9176-0C15-F625-361BC6738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85ED0-FA5A-D0BA-3CE8-0A785D8FE8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CC86A2-58EF-C1DF-5DE1-773068D308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BBC1D-E2E4-1EE7-B859-26040560A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9C1F7-68DA-9BEC-E3F1-71BBEFBF4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029485-FB26-3B9E-BE2D-8D6827B45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5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78301-EFF4-1E1C-1276-2F47EDDD4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CD26DF-8C76-4450-9AF8-EEA4454D5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61FB9-342B-1458-9E57-29A633327E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54C10E-7DF2-77F8-D8B3-BF352932A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E10673-8213-8B9F-8809-AF16BC50B4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FDD1D7-A3F4-E728-EB69-F8C01A7D4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820F07-FD39-5195-B969-04FC5D5EC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852417-BDEC-BD71-1298-00FDB2F64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58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8AA5B-EAAB-B4B9-BC52-C8F7853C4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DD9B12-8383-5F25-4955-88F0F164A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BDABCE-3B6B-9475-B31F-8D8C08E4C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D20A74-F344-2627-8851-D0D30F6BB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83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FB278E-6A0E-38A5-D155-FD0AD390C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F56602-691E-7620-2DC1-B18CFE509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6295C4-7E63-906C-B695-4B4A60D0F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89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DD94D-4715-6028-542C-BE3BC6EA7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54CB8-41CC-0B66-3032-AC9F8AA5F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B95F90-D806-EE0B-EA08-30A5088CA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46A4FC-B0F1-FE9A-1EA2-612669A8D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AA001-069C-6260-3852-677D274E7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9D2BB-E5D1-6E80-0521-CAF693A0D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37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38C28-1666-3DC2-A99B-004C3EC5C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9A592D-D567-DF63-55D1-BA7979EC6D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77DC40-E99F-AD9E-A0EE-DDAD1A0BFB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83D2FB-2CB4-C5FA-9BEB-DC063D944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E2DAF1-60DF-F4F0-AFC3-89BE56CED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CC3730-7470-E81C-7178-DF633F3AA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34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1B8290-A22E-DD77-A3F7-F7F96E9B3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5DD1F-488A-C99D-E390-2D0431BE1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12D65-EE33-721B-8142-3876741EA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8B85AD-273D-443E-BC09-EFC572DA620C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F2DD1-D74C-46F0-8F72-15922A2A9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0CAD1-CA49-BFA0-F470-283A4B27FB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0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3E12263A-7629-388D-D918-6A1194C3C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69681" y="47438"/>
            <a:ext cx="9032686" cy="879187"/>
            <a:chOff x="169681" y="49512"/>
            <a:chExt cx="11896628" cy="75199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8498E2A-6541-CD8F-A62B-4A03A3D3B6A7}"/>
                </a:ext>
              </a:extLst>
            </p:cNvPr>
            <p:cNvSpPr/>
            <p:nvPr/>
          </p:nvSpPr>
          <p:spPr>
            <a:xfrm>
              <a:off x="169682" y="49512"/>
              <a:ext cx="11896627" cy="23860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828A2D2-D226-4AD5-10FF-F491A70AEE2C}"/>
                </a:ext>
              </a:extLst>
            </p:cNvPr>
            <p:cNvSpPr/>
            <p:nvPr/>
          </p:nvSpPr>
          <p:spPr>
            <a:xfrm>
              <a:off x="169681" y="285735"/>
              <a:ext cx="11896627" cy="23517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F83AEF1-A7BC-791F-496A-BF26604C6917}"/>
                </a:ext>
              </a:extLst>
            </p:cNvPr>
            <p:cNvSpPr/>
            <p:nvPr/>
          </p:nvSpPr>
          <p:spPr>
            <a:xfrm>
              <a:off x="169681" y="518703"/>
              <a:ext cx="11896627" cy="28280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1FC98BFC-0FA7-282E-997C-8E1D4341CCAB}"/>
              </a:ext>
            </a:extLst>
          </p:cNvPr>
          <p:cNvSpPr txBox="1"/>
          <p:nvPr/>
        </p:nvSpPr>
        <p:spPr>
          <a:xfrm>
            <a:off x="97100" y="48098"/>
            <a:ext cx="39451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Date/Start Time and End Time: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DA91EA3-378C-1EFD-C4D8-4566498237F5}"/>
              </a:ext>
            </a:extLst>
          </p:cNvPr>
          <p:cNvSpPr txBox="1"/>
          <p:nvPr/>
        </p:nvSpPr>
        <p:spPr>
          <a:xfrm>
            <a:off x="4543331" y="42767"/>
            <a:ext cx="39451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Name: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AA47D91-ED36-7ABF-37AB-173BD03386E3}"/>
              </a:ext>
            </a:extLst>
          </p:cNvPr>
          <p:cNvSpPr txBox="1"/>
          <p:nvPr/>
        </p:nvSpPr>
        <p:spPr>
          <a:xfrm>
            <a:off x="96924" y="318359"/>
            <a:ext cx="39451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Case Details: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9169684-2237-E8AE-5180-292DDD3D0667}"/>
              </a:ext>
            </a:extLst>
          </p:cNvPr>
          <p:cNvSpPr txBox="1"/>
          <p:nvPr/>
        </p:nvSpPr>
        <p:spPr>
          <a:xfrm>
            <a:off x="103828" y="627557"/>
            <a:ext cx="91929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1) Intros, 2) Explain the purpose of a GEMBA, 3) Silently observe process, 4) Be respectful &amp; non-judgmental, 5) Document learnings, 6) Ask Why/Clarifying questions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55ABEAB-9E25-81F4-C8E3-9FED63D31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02367" y="43968"/>
            <a:ext cx="2845404" cy="8826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4782C4F-A3C3-C388-6E1C-385838658660}"/>
              </a:ext>
            </a:extLst>
          </p:cNvPr>
          <p:cNvSpPr txBox="1"/>
          <p:nvPr/>
        </p:nvSpPr>
        <p:spPr>
          <a:xfrm>
            <a:off x="9230668" y="46927"/>
            <a:ext cx="2817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/>
              <a:t>Instructions</a:t>
            </a:r>
            <a:r>
              <a:rPr lang="en-US" sz="1200" dirty="0"/>
              <a:t>:</a:t>
            </a:r>
          </a:p>
          <a:p>
            <a:r>
              <a:rPr lang="en-US" sz="1200" dirty="0"/>
              <a:t>Go to the Gemba. Write steps and observations below. Use additional questions (next slide) to generate ideas.</a:t>
            </a:r>
          </a:p>
        </p:txBody>
      </p:sp>
      <p:pic>
        <p:nvPicPr>
          <p:cNvPr id="63" name="Picture 62" descr="Ohio State University wordmark">
            <a:extLst>
              <a:ext uri="{FF2B5EF4-FFF2-40B4-BE49-F238E27FC236}">
                <a16:creationId xmlns:a16="http://schemas.microsoft.com/office/drawing/2014/main" id="{7F313D59-0058-CE12-525B-49CA1335AB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081" y="6431485"/>
            <a:ext cx="891346" cy="420373"/>
          </a:xfrm>
          <a:prstGeom prst="rect">
            <a:avLst/>
          </a:prstGeom>
        </p:spPr>
      </p:pic>
      <p:grpSp>
        <p:nvGrpSpPr>
          <p:cNvPr id="176" name="Group 175" descr="Six high level process steps with questions to consider, including number of employees, roles involved, workarounds, and communications used">
            <a:extLst>
              <a:ext uri="{FF2B5EF4-FFF2-40B4-BE49-F238E27FC236}">
                <a16:creationId xmlns:a16="http://schemas.microsoft.com/office/drawing/2014/main" id="{B2019BB8-EB91-E881-7995-DEDECEE2D8C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87351" y="884905"/>
            <a:ext cx="11964574" cy="5556747"/>
            <a:chOff x="87351" y="884905"/>
            <a:chExt cx="11964574" cy="5556747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11A39CED-C096-30AF-43BD-1F0A284B0373}"/>
                </a:ext>
              </a:extLst>
            </p:cNvPr>
            <p:cNvGrpSpPr/>
            <p:nvPr/>
          </p:nvGrpSpPr>
          <p:grpSpPr>
            <a:xfrm>
              <a:off x="91506" y="884905"/>
              <a:ext cx="5903941" cy="1877996"/>
              <a:chOff x="91506" y="1364785"/>
              <a:chExt cx="5903941" cy="1908909"/>
            </a:xfrm>
          </p:grpSpPr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69AC18B7-E055-1E5C-4B79-3F08B83C4BA8}"/>
                  </a:ext>
                </a:extLst>
              </p:cNvPr>
              <p:cNvGrpSpPr/>
              <p:nvPr/>
            </p:nvGrpSpPr>
            <p:grpSpPr>
              <a:xfrm>
                <a:off x="91506" y="1364785"/>
                <a:ext cx="5903941" cy="1908909"/>
                <a:chOff x="91506" y="1335601"/>
                <a:chExt cx="5903941" cy="1908909"/>
              </a:xfrm>
            </p:grpSpPr>
            <p:grpSp>
              <p:nvGrpSpPr>
                <p:cNvPr id="36" name="Group 35">
                  <a:extLst>
                    <a:ext uri="{FF2B5EF4-FFF2-40B4-BE49-F238E27FC236}">
                      <a16:creationId xmlns:a16="http://schemas.microsoft.com/office/drawing/2014/main" id="{2FAE02DF-9C9F-2E98-14CA-CFDC4482394E}"/>
                    </a:ext>
                  </a:extLst>
                </p:cNvPr>
                <p:cNvGrpSpPr/>
                <p:nvPr/>
              </p:nvGrpSpPr>
              <p:grpSpPr>
                <a:xfrm>
                  <a:off x="91506" y="1335601"/>
                  <a:ext cx="5903941" cy="1908909"/>
                  <a:chOff x="91506" y="1335601"/>
                  <a:chExt cx="5903941" cy="1908909"/>
                </a:xfrm>
              </p:grpSpPr>
              <p:grpSp>
                <p:nvGrpSpPr>
                  <p:cNvPr id="25" name="Group 24">
                    <a:extLst>
                      <a:ext uri="{FF2B5EF4-FFF2-40B4-BE49-F238E27FC236}">
                        <a16:creationId xmlns:a16="http://schemas.microsoft.com/office/drawing/2014/main" id="{C985EBA1-0AB6-14B4-573B-84008B80DC33}"/>
                      </a:ext>
                    </a:extLst>
                  </p:cNvPr>
                  <p:cNvGrpSpPr/>
                  <p:nvPr/>
                </p:nvGrpSpPr>
                <p:grpSpPr>
                  <a:xfrm>
                    <a:off x="169681" y="1370864"/>
                    <a:ext cx="5825766" cy="1873646"/>
                    <a:chOff x="169682" y="1507793"/>
                    <a:chExt cx="4044099" cy="1507158"/>
                  </a:xfrm>
                </p:grpSpPr>
                <p:sp>
                  <p:nvSpPr>
                    <p:cNvPr id="13" name="Rectangle 12">
                      <a:extLst>
                        <a:ext uri="{FF2B5EF4-FFF2-40B4-BE49-F238E27FC236}">
                          <a16:creationId xmlns:a16="http://schemas.microsoft.com/office/drawing/2014/main" id="{41402A0A-A402-658C-4713-55852F7A62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9682" y="1507794"/>
                      <a:ext cx="1395168" cy="369318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4" name="Rectangle 13">
                      <a:extLst>
                        <a:ext uri="{FF2B5EF4-FFF2-40B4-BE49-F238E27FC236}">
                          <a16:creationId xmlns:a16="http://schemas.microsoft.com/office/drawing/2014/main" id="{BFE29981-A6A5-8C0B-E3C9-696FACCB5A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74277" y="1507793"/>
                      <a:ext cx="2639504" cy="369319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" name="Rectangle 14">
                      <a:extLst>
                        <a:ext uri="{FF2B5EF4-FFF2-40B4-BE49-F238E27FC236}">
                          <a16:creationId xmlns:a16="http://schemas.microsoft.com/office/drawing/2014/main" id="{DFD526E6-32A7-2A54-DECB-4012490902D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9682" y="1881129"/>
                      <a:ext cx="1395168" cy="1133822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6" name="Rectangle 15">
                      <a:extLst>
                        <a:ext uri="{FF2B5EF4-FFF2-40B4-BE49-F238E27FC236}">
                          <a16:creationId xmlns:a16="http://schemas.microsoft.com/office/drawing/2014/main" id="{ADB226D9-1032-2969-45CE-D5CBA565D5F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74277" y="1881129"/>
                      <a:ext cx="2639504" cy="1133822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33" name="TextBox 32">
                    <a:extLst>
                      <a:ext uri="{FF2B5EF4-FFF2-40B4-BE49-F238E27FC236}">
                        <a16:creationId xmlns:a16="http://schemas.microsoft.com/office/drawing/2014/main" id="{04FAE671-2082-3847-006F-2D75E5090A42}"/>
                      </a:ext>
                    </a:extLst>
                  </p:cNvPr>
                  <p:cNvSpPr txBox="1"/>
                  <p:nvPr/>
                </p:nvSpPr>
                <p:spPr>
                  <a:xfrm>
                    <a:off x="91506" y="1335601"/>
                    <a:ext cx="2431916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dirty="0"/>
                      <a:t>Questions to Consider</a:t>
                    </a:r>
                  </a:p>
                </p:txBody>
              </p:sp>
            </p:grpSp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5C938EFE-1A9F-091F-02DC-E28C58849E0E}"/>
                    </a:ext>
                  </a:extLst>
                </p:cNvPr>
                <p:cNvSpPr txBox="1"/>
                <p:nvPr/>
              </p:nvSpPr>
              <p:spPr>
                <a:xfrm>
                  <a:off x="2130864" y="1358974"/>
                  <a:ext cx="2918298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High level Process Step 1:</a:t>
                  </a:r>
                </a:p>
              </p:txBody>
            </p:sp>
          </p:grp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0467BA7D-4E0E-42C9-A706-AFA3F19CF72A}"/>
                  </a:ext>
                </a:extLst>
              </p:cNvPr>
              <p:cNvSpPr txBox="1"/>
              <p:nvPr/>
            </p:nvSpPr>
            <p:spPr>
              <a:xfrm>
                <a:off x="137847" y="1842696"/>
                <a:ext cx="2205137" cy="14191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Any sub-steps in the process?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# of employees? 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Roles involved?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Processing time (start/end)?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IT systems or tools utilized? 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% complete &amp; accurate?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Defects / Failures?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Workarounds used?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Communication used?</a:t>
                </a:r>
                <a:endParaRPr lang="en-US" sz="900" dirty="0"/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9DAA8675-BD4A-3330-6D03-3663EDD1A5F9}"/>
                </a:ext>
              </a:extLst>
            </p:cNvPr>
            <p:cNvGrpSpPr/>
            <p:nvPr/>
          </p:nvGrpSpPr>
          <p:grpSpPr>
            <a:xfrm>
              <a:off x="87351" y="2723358"/>
              <a:ext cx="5903941" cy="1877996"/>
              <a:chOff x="91506" y="1364785"/>
              <a:chExt cx="5903941" cy="1908909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A209046F-FFAE-6164-B222-4B5A909275B8}"/>
                  </a:ext>
                </a:extLst>
              </p:cNvPr>
              <p:cNvGrpSpPr/>
              <p:nvPr/>
            </p:nvGrpSpPr>
            <p:grpSpPr>
              <a:xfrm>
                <a:off x="91506" y="1364785"/>
                <a:ext cx="5903941" cy="1908909"/>
                <a:chOff x="91506" y="1335601"/>
                <a:chExt cx="5903941" cy="1908909"/>
              </a:xfrm>
            </p:grpSpPr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C0049EB9-E6E3-3778-A9F7-1B40BF4600C1}"/>
                    </a:ext>
                  </a:extLst>
                </p:cNvPr>
                <p:cNvGrpSpPr/>
                <p:nvPr/>
              </p:nvGrpSpPr>
              <p:grpSpPr>
                <a:xfrm>
                  <a:off x="91506" y="1335601"/>
                  <a:ext cx="5903941" cy="1908909"/>
                  <a:chOff x="91506" y="1335601"/>
                  <a:chExt cx="5903941" cy="1908909"/>
                </a:xfrm>
              </p:grpSpPr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02EFC480-2C3E-3852-7D1D-066C8CFE55CA}"/>
                      </a:ext>
                    </a:extLst>
                  </p:cNvPr>
                  <p:cNvGrpSpPr/>
                  <p:nvPr/>
                </p:nvGrpSpPr>
                <p:grpSpPr>
                  <a:xfrm>
                    <a:off x="169681" y="1370864"/>
                    <a:ext cx="5825766" cy="1873646"/>
                    <a:chOff x="169682" y="1507793"/>
                    <a:chExt cx="4044099" cy="1507158"/>
                  </a:xfrm>
                </p:grpSpPr>
                <p:sp>
                  <p:nvSpPr>
                    <p:cNvPr id="95" name="Rectangle 94">
                      <a:extLst>
                        <a:ext uri="{FF2B5EF4-FFF2-40B4-BE49-F238E27FC236}">
                          <a16:creationId xmlns:a16="http://schemas.microsoft.com/office/drawing/2014/main" id="{33180514-25A7-D411-72F6-293EBDDB30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9682" y="1507794"/>
                      <a:ext cx="1395168" cy="369318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96" name="Rectangle 95">
                      <a:extLst>
                        <a:ext uri="{FF2B5EF4-FFF2-40B4-BE49-F238E27FC236}">
                          <a16:creationId xmlns:a16="http://schemas.microsoft.com/office/drawing/2014/main" id="{8AD51517-47F7-2C74-3D97-08CCB15B45A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74277" y="1507793"/>
                      <a:ext cx="2639504" cy="369319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97" name="Rectangle 96">
                      <a:extLst>
                        <a:ext uri="{FF2B5EF4-FFF2-40B4-BE49-F238E27FC236}">
                          <a16:creationId xmlns:a16="http://schemas.microsoft.com/office/drawing/2014/main" id="{6A87FFE9-0592-4A32-7425-9A7B52BE68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9682" y="1881129"/>
                      <a:ext cx="1395168" cy="1133822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98" name="Rectangle 97">
                      <a:extLst>
                        <a:ext uri="{FF2B5EF4-FFF2-40B4-BE49-F238E27FC236}">
                          <a16:creationId xmlns:a16="http://schemas.microsoft.com/office/drawing/2014/main" id="{6B6378B4-512B-31D0-4642-51E8E9CEBB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74277" y="1881129"/>
                      <a:ext cx="2639504" cy="1133822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94" name="TextBox 93">
                    <a:extLst>
                      <a:ext uri="{FF2B5EF4-FFF2-40B4-BE49-F238E27FC236}">
                        <a16:creationId xmlns:a16="http://schemas.microsoft.com/office/drawing/2014/main" id="{3768F710-230B-72B1-E564-F3D06FAF27F4}"/>
                      </a:ext>
                    </a:extLst>
                  </p:cNvPr>
                  <p:cNvSpPr txBox="1"/>
                  <p:nvPr/>
                </p:nvSpPr>
                <p:spPr>
                  <a:xfrm>
                    <a:off x="91506" y="1335601"/>
                    <a:ext cx="2431916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dirty="0"/>
                      <a:t>Questions to Consider</a:t>
                    </a:r>
                  </a:p>
                </p:txBody>
              </p:sp>
            </p:grpSp>
            <p:sp>
              <p:nvSpPr>
                <p:cNvPr id="92" name="TextBox 91">
                  <a:extLst>
                    <a:ext uri="{FF2B5EF4-FFF2-40B4-BE49-F238E27FC236}">
                      <a16:creationId xmlns:a16="http://schemas.microsoft.com/office/drawing/2014/main" id="{434530E2-F46E-5331-AAC9-BC16A8BD6379}"/>
                    </a:ext>
                  </a:extLst>
                </p:cNvPr>
                <p:cNvSpPr txBox="1"/>
                <p:nvPr/>
              </p:nvSpPr>
              <p:spPr>
                <a:xfrm>
                  <a:off x="2130864" y="1358973"/>
                  <a:ext cx="2918298" cy="2815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High level Process Step 2:</a:t>
                  </a:r>
                </a:p>
              </p:txBody>
            </p:sp>
          </p:grp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E97E91C4-D5FA-707A-1BF3-14C8C5E635A4}"/>
                  </a:ext>
                </a:extLst>
              </p:cNvPr>
              <p:cNvSpPr txBox="1"/>
              <p:nvPr/>
            </p:nvSpPr>
            <p:spPr>
              <a:xfrm>
                <a:off x="137847" y="1842696"/>
                <a:ext cx="2205137" cy="14191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Any sub-steps in the process?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# of employees? 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Roles involved?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Processing time (start/end)?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IT systems or tools utilized? 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% complete &amp; accurate?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Defects / Failures?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Workarounds used?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Communication used?</a:t>
                </a:r>
                <a:endParaRPr lang="en-US" sz="900" dirty="0"/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E10B07D2-8EF7-15BC-7A45-464B6090987B}"/>
                </a:ext>
              </a:extLst>
            </p:cNvPr>
            <p:cNvGrpSpPr/>
            <p:nvPr/>
          </p:nvGrpSpPr>
          <p:grpSpPr>
            <a:xfrm>
              <a:off x="87351" y="4566172"/>
              <a:ext cx="5903941" cy="1868268"/>
              <a:chOff x="91506" y="1364785"/>
              <a:chExt cx="5903941" cy="1899021"/>
            </a:xfrm>
          </p:grpSpPr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A742F63A-E6CE-DD10-D708-5D46FD2B1454}"/>
                  </a:ext>
                </a:extLst>
              </p:cNvPr>
              <p:cNvGrpSpPr/>
              <p:nvPr/>
            </p:nvGrpSpPr>
            <p:grpSpPr>
              <a:xfrm>
                <a:off x="91506" y="1364785"/>
                <a:ext cx="5903941" cy="1899021"/>
                <a:chOff x="91506" y="1335601"/>
                <a:chExt cx="5903941" cy="1899021"/>
              </a:xfrm>
            </p:grpSpPr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400647F2-2D90-2E1B-22A6-7C53F1CDC6E5}"/>
                    </a:ext>
                  </a:extLst>
                </p:cNvPr>
                <p:cNvGrpSpPr/>
                <p:nvPr/>
              </p:nvGrpSpPr>
              <p:grpSpPr>
                <a:xfrm>
                  <a:off x="91506" y="1335601"/>
                  <a:ext cx="5903941" cy="1899021"/>
                  <a:chOff x="91506" y="1335601"/>
                  <a:chExt cx="5903941" cy="1899021"/>
                </a:xfrm>
              </p:grpSpPr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id="{151258A9-8A0D-FE5F-7024-B30E7B352FF5}"/>
                      </a:ext>
                    </a:extLst>
                  </p:cNvPr>
                  <p:cNvGrpSpPr/>
                  <p:nvPr/>
                </p:nvGrpSpPr>
                <p:grpSpPr>
                  <a:xfrm>
                    <a:off x="169681" y="1370864"/>
                    <a:ext cx="5825766" cy="1863758"/>
                    <a:chOff x="169682" y="1507793"/>
                    <a:chExt cx="4044099" cy="1499204"/>
                  </a:xfrm>
                </p:grpSpPr>
                <p:sp>
                  <p:nvSpPr>
                    <p:cNvPr id="106" name="Rectangle 105">
                      <a:extLst>
                        <a:ext uri="{FF2B5EF4-FFF2-40B4-BE49-F238E27FC236}">
                          <a16:creationId xmlns:a16="http://schemas.microsoft.com/office/drawing/2014/main" id="{E38671C4-960F-43CF-4945-FDB942FFB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9682" y="1507794"/>
                      <a:ext cx="1395168" cy="369318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07" name="Rectangle 106">
                      <a:extLst>
                        <a:ext uri="{FF2B5EF4-FFF2-40B4-BE49-F238E27FC236}">
                          <a16:creationId xmlns:a16="http://schemas.microsoft.com/office/drawing/2014/main" id="{A3A199D5-81CE-6DF9-F80A-7E9FAC8A4F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74277" y="1507793"/>
                      <a:ext cx="2639504" cy="369319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08" name="Rectangle 107">
                      <a:extLst>
                        <a:ext uri="{FF2B5EF4-FFF2-40B4-BE49-F238E27FC236}">
                          <a16:creationId xmlns:a16="http://schemas.microsoft.com/office/drawing/2014/main" id="{08D96FD7-3F2E-C5F8-2E85-806CA5C5B4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9682" y="1873175"/>
                      <a:ext cx="1395168" cy="1133822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09" name="Rectangle 108">
                      <a:extLst>
                        <a:ext uri="{FF2B5EF4-FFF2-40B4-BE49-F238E27FC236}">
                          <a16:creationId xmlns:a16="http://schemas.microsoft.com/office/drawing/2014/main" id="{A840C36B-9B30-C962-47BD-71FB52B7F8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74277" y="1873175"/>
                      <a:ext cx="2639504" cy="1133822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105" name="TextBox 104">
                    <a:extLst>
                      <a:ext uri="{FF2B5EF4-FFF2-40B4-BE49-F238E27FC236}">
                        <a16:creationId xmlns:a16="http://schemas.microsoft.com/office/drawing/2014/main" id="{B0632EC6-FFC6-45F8-D9C1-135BE02A7602}"/>
                      </a:ext>
                    </a:extLst>
                  </p:cNvPr>
                  <p:cNvSpPr txBox="1"/>
                  <p:nvPr/>
                </p:nvSpPr>
                <p:spPr>
                  <a:xfrm>
                    <a:off x="91506" y="1335601"/>
                    <a:ext cx="2431916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dirty="0"/>
                      <a:t>Questions to Consider</a:t>
                    </a:r>
                  </a:p>
                </p:txBody>
              </p:sp>
            </p:grpSp>
            <p:sp>
              <p:nvSpPr>
                <p:cNvPr id="103" name="TextBox 102">
                  <a:extLst>
                    <a:ext uri="{FF2B5EF4-FFF2-40B4-BE49-F238E27FC236}">
                      <a16:creationId xmlns:a16="http://schemas.microsoft.com/office/drawing/2014/main" id="{EB272626-D253-75B9-CCFB-C2D70B2D5B0C}"/>
                    </a:ext>
                  </a:extLst>
                </p:cNvPr>
                <p:cNvSpPr txBox="1"/>
                <p:nvPr/>
              </p:nvSpPr>
              <p:spPr>
                <a:xfrm>
                  <a:off x="2130864" y="1358973"/>
                  <a:ext cx="2918298" cy="2815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High level Process Step 3:</a:t>
                  </a:r>
                </a:p>
              </p:txBody>
            </p:sp>
          </p:grp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A0775C53-95DC-2C57-0F23-0ACC55615FDD}"/>
                  </a:ext>
                </a:extLst>
              </p:cNvPr>
              <p:cNvSpPr txBox="1"/>
              <p:nvPr/>
            </p:nvSpPr>
            <p:spPr>
              <a:xfrm>
                <a:off x="148385" y="1818762"/>
                <a:ext cx="2205137" cy="14191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Any sub-steps in the process?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# of employees? 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Roles involved?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Processing time (start/end)?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IT systems or tools utilized? 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% complete &amp; accurate?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Defects / Failures?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Workarounds used?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Communication used?</a:t>
                </a:r>
                <a:endParaRPr lang="en-US" sz="900" dirty="0"/>
              </a:p>
            </p:txBody>
          </p:sp>
        </p:grpSp>
        <p:grpSp>
          <p:nvGrpSpPr>
            <p:cNvPr id="143" name="Group 142">
              <a:extLst>
                <a:ext uri="{FF2B5EF4-FFF2-40B4-BE49-F238E27FC236}">
                  <a16:creationId xmlns:a16="http://schemas.microsoft.com/office/drawing/2014/main" id="{F719B35B-30AD-0B0D-EFBC-12F7D79E9E37}"/>
                </a:ext>
              </a:extLst>
            </p:cNvPr>
            <p:cNvGrpSpPr/>
            <p:nvPr/>
          </p:nvGrpSpPr>
          <p:grpSpPr>
            <a:xfrm>
              <a:off x="6147984" y="892117"/>
              <a:ext cx="5903941" cy="1877996"/>
              <a:chOff x="91506" y="1364785"/>
              <a:chExt cx="5903941" cy="1908909"/>
            </a:xfrm>
          </p:grpSpPr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C3683D62-FB4C-4626-4625-2848513D4F0B}"/>
                  </a:ext>
                </a:extLst>
              </p:cNvPr>
              <p:cNvGrpSpPr/>
              <p:nvPr/>
            </p:nvGrpSpPr>
            <p:grpSpPr>
              <a:xfrm>
                <a:off x="91506" y="1364785"/>
                <a:ext cx="5903941" cy="1908909"/>
                <a:chOff x="91506" y="1335601"/>
                <a:chExt cx="5903941" cy="1908909"/>
              </a:xfrm>
            </p:grpSpPr>
            <p:grpSp>
              <p:nvGrpSpPr>
                <p:cNvPr id="146" name="Group 145">
                  <a:extLst>
                    <a:ext uri="{FF2B5EF4-FFF2-40B4-BE49-F238E27FC236}">
                      <a16:creationId xmlns:a16="http://schemas.microsoft.com/office/drawing/2014/main" id="{57D62EE9-E2F7-3F44-16D3-D8E47193ECD0}"/>
                    </a:ext>
                  </a:extLst>
                </p:cNvPr>
                <p:cNvGrpSpPr/>
                <p:nvPr/>
              </p:nvGrpSpPr>
              <p:grpSpPr>
                <a:xfrm>
                  <a:off x="91506" y="1335601"/>
                  <a:ext cx="5903941" cy="1908909"/>
                  <a:chOff x="91506" y="1335601"/>
                  <a:chExt cx="5903941" cy="1908909"/>
                </a:xfrm>
              </p:grpSpPr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F0D67843-446D-02BB-9787-DB190CC70E9E}"/>
                      </a:ext>
                    </a:extLst>
                  </p:cNvPr>
                  <p:cNvGrpSpPr/>
                  <p:nvPr/>
                </p:nvGrpSpPr>
                <p:grpSpPr>
                  <a:xfrm>
                    <a:off x="169681" y="1370864"/>
                    <a:ext cx="5825766" cy="1873646"/>
                    <a:chOff x="169682" y="1507793"/>
                    <a:chExt cx="4044099" cy="1507158"/>
                  </a:xfrm>
                </p:grpSpPr>
                <p:sp>
                  <p:nvSpPr>
                    <p:cNvPr id="150" name="Rectangle 149">
                      <a:extLst>
                        <a:ext uri="{FF2B5EF4-FFF2-40B4-BE49-F238E27FC236}">
                          <a16:creationId xmlns:a16="http://schemas.microsoft.com/office/drawing/2014/main" id="{B8BD4198-1586-E348-F4F9-41431D2CC3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9682" y="1507794"/>
                      <a:ext cx="1395168" cy="369318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1" name="Rectangle 150">
                      <a:extLst>
                        <a:ext uri="{FF2B5EF4-FFF2-40B4-BE49-F238E27FC236}">
                          <a16:creationId xmlns:a16="http://schemas.microsoft.com/office/drawing/2014/main" id="{C88AD16F-F2FC-8BC7-996C-B0CACDC5373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74277" y="1507793"/>
                      <a:ext cx="2639504" cy="369319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2" name="Rectangle 151">
                      <a:extLst>
                        <a:ext uri="{FF2B5EF4-FFF2-40B4-BE49-F238E27FC236}">
                          <a16:creationId xmlns:a16="http://schemas.microsoft.com/office/drawing/2014/main" id="{97F95F76-423D-3AF9-5D32-70280559C8C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9682" y="1881129"/>
                      <a:ext cx="1395168" cy="1133822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3" name="Rectangle 152">
                      <a:extLst>
                        <a:ext uri="{FF2B5EF4-FFF2-40B4-BE49-F238E27FC236}">
                          <a16:creationId xmlns:a16="http://schemas.microsoft.com/office/drawing/2014/main" id="{758B2A24-848B-FFBC-B056-DB3783F393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74277" y="1881129"/>
                      <a:ext cx="2639504" cy="1133822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149" name="TextBox 148">
                    <a:extLst>
                      <a:ext uri="{FF2B5EF4-FFF2-40B4-BE49-F238E27FC236}">
                        <a16:creationId xmlns:a16="http://schemas.microsoft.com/office/drawing/2014/main" id="{A71D915D-14F5-A653-550F-FDA29F804F18}"/>
                      </a:ext>
                    </a:extLst>
                  </p:cNvPr>
                  <p:cNvSpPr txBox="1"/>
                  <p:nvPr/>
                </p:nvSpPr>
                <p:spPr>
                  <a:xfrm>
                    <a:off x="91506" y="1335601"/>
                    <a:ext cx="2431916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dirty="0"/>
                      <a:t>Questions to Consider</a:t>
                    </a:r>
                  </a:p>
                </p:txBody>
              </p:sp>
            </p:grpSp>
            <p:sp>
              <p:nvSpPr>
                <p:cNvPr id="147" name="TextBox 146">
                  <a:extLst>
                    <a:ext uri="{FF2B5EF4-FFF2-40B4-BE49-F238E27FC236}">
                      <a16:creationId xmlns:a16="http://schemas.microsoft.com/office/drawing/2014/main" id="{C2F31AF9-3193-8864-334A-DD85AAC0303D}"/>
                    </a:ext>
                  </a:extLst>
                </p:cNvPr>
                <p:cNvSpPr txBox="1"/>
                <p:nvPr/>
              </p:nvSpPr>
              <p:spPr>
                <a:xfrm>
                  <a:off x="2130864" y="1358973"/>
                  <a:ext cx="2918298" cy="2815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High level Process Step 4:</a:t>
                  </a:r>
                </a:p>
              </p:txBody>
            </p:sp>
          </p:grpSp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104B74F0-E039-424E-5FA2-3CB0CFC7767B}"/>
                  </a:ext>
                </a:extLst>
              </p:cNvPr>
              <p:cNvSpPr txBox="1"/>
              <p:nvPr/>
            </p:nvSpPr>
            <p:spPr>
              <a:xfrm>
                <a:off x="137847" y="1842696"/>
                <a:ext cx="2205137" cy="14191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Any sub-steps in the process?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# of employees? 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Roles involved?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Processing time (start/end)?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IT systems or tools utilized? 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% complete &amp; accurate?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Defects / Failures?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Workarounds used?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Communication used?</a:t>
                </a:r>
                <a:endParaRPr lang="en-US" sz="900" dirty="0"/>
              </a:p>
            </p:txBody>
          </p:sp>
        </p:grp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294B15E7-22B5-4883-B719-31013463FF04}"/>
                </a:ext>
              </a:extLst>
            </p:cNvPr>
            <p:cNvGrpSpPr/>
            <p:nvPr/>
          </p:nvGrpSpPr>
          <p:grpSpPr>
            <a:xfrm>
              <a:off x="6143829" y="2730570"/>
              <a:ext cx="5903941" cy="1877996"/>
              <a:chOff x="91506" y="1364785"/>
              <a:chExt cx="5903941" cy="1908909"/>
            </a:xfrm>
          </p:grpSpPr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93FB18CC-F47F-4CFA-8C29-8C0A805E3921}"/>
                  </a:ext>
                </a:extLst>
              </p:cNvPr>
              <p:cNvGrpSpPr/>
              <p:nvPr/>
            </p:nvGrpSpPr>
            <p:grpSpPr>
              <a:xfrm>
                <a:off x="91506" y="1364785"/>
                <a:ext cx="5903941" cy="1908909"/>
                <a:chOff x="91506" y="1335601"/>
                <a:chExt cx="5903941" cy="1908909"/>
              </a:xfrm>
            </p:grpSpPr>
            <p:grpSp>
              <p:nvGrpSpPr>
                <p:cNvPr id="157" name="Group 156">
                  <a:extLst>
                    <a:ext uri="{FF2B5EF4-FFF2-40B4-BE49-F238E27FC236}">
                      <a16:creationId xmlns:a16="http://schemas.microsoft.com/office/drawing/2014/main" id="{E4774AC1-4363-409A-78D1-D23690C6A898}"/>
                    </a:ext>
                  </a:extLst>
                </p:cNvPr>
                <p:cNvGrpSpPr/>
                <p:nvPr/>
              </p:nvGrpSpPr>
              <p:grpSpPr>
                <a:xfrm>
                  <a:off x="91506" y="1335601"/>
                  <a:ext cx="5903941" cy="1908909"/>
                  <a:chOff x="91506" y="1335601"/>
                  <a:chExt cx="5903941" cy="1908909"/>
                </a:xfrm>
              </p:grpSpPr>
              <p:grpSp>
                <p:nvGrpSpPr>
                  <p:cNvPr id="159" name="Group 158">
                    <a:extLst>
                      <a:ext uri="{FF2B5EF4-FFF2-40B4-BE49-F238E27FC236}">
                        <a16:creationId xmlns:a16="http://schemas.microsoft.com/office/drawing/2014/main" id="{8D8D52B9-807E-E23B-D0BC-D4C1AAD01B0C}"/>
                      </a:ext>
                    </a:extLst>
                  </p:cNvPr>
                  <p:cNvGrpSpPr/>
                  <p:nvPr/>
                </p:nvGrpSpPr>
                <p:grpSpPr>
                  <a:xfrm>
                    <a:off x="169681" y="1370864"/>
                    <a:ext cx="5825766" cy="1873646"/>
                    <a:chOff x="169682" y="1507793"/>
                    <a:chExt cx="4044099" cy="1507158"/>
                  </a:xfrm>
                </p:grpSpPr>
                <p:sp>
                  <p:nvSpPr>
                    <p:cNvPr id="161" name="Rectangle 160">
                      <a:extLst>
                        <a:ext uri="{FF2B5EF4-FFF2-40B4-BE49-F238E27FC236}">
                          <a16:creationId xmlns:a16="http://schemas.microsoft.com/office/drawing/2014/main" id="{095446CC-CD43-7951-79F8-AEA707639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9682" y="1507794"/>
                      <a:ext cx="1395168" cy="369318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62" name="Rectangle 161">
                      <a:extLst>
                        <a:ext uri="{FF2B5EF4-FFF2-40B4-BE49-F238E27FC236}">
                          <a16:creationId xmlns:a16="http://schemas.microsoft.com/office/drawing/2014/main" id="{487372CC-A63D-046B-13A4-C4340ED0A8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74277" y="1507793"/>
                      <a:ext cx="2639504" cy="369319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63" name="Rectangle 162">
                      <a:extLst>
                        <a:ext uri="{FF2B5EF4-FFF2-40B4-BE49-F238E27FC236}">
                          <a16:creationId xmlns:a16="http://schemas.microsoft.com/office/drawing/2014/main" id="{44D25451-4645-F46C-4D06-5D8664EB49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9682" y="1881129"/>
                      <a:ext cx="1395168" cy="1133822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64" name="Rectangle 163">
                      <a:extLst>
                        <a:ext uri="{FF2B5EF4-FFF2-40B4-BE49-F238E27FC236}">
                          <a16:creationId xmlns:a16="http://schemas.microsoft.com/office/drawing/2014/main" id="{6FC9EE2D-22F1-1D30-4408-AA492313A6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74277" y="1881129"/>
                      <a:ext cx="2639504" cy="1133822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160" name="TextBox 159">
                    <a:extLst>
                      <a:ext uri="{FF2B5EF4-FFF2-40B4-BE49-F238E27FC236}">
                        <a16:creationId xmlns:a16="http://schemas.microsoft.com/office/drawing/2014/main" id="{79052CF1-247F-0DF0-A117-BC57D93839AA}"/>
                      </a:ext>
                    </a:extLst>
                  </p:cNvPr>
                  <p:cNvSpPr txBox="1"/>
                  <p:nvPr/>
                </p:nvSpPr>
                <p:spPr>
                  <a:xfrm>
                    <a:off x="91506" y="1335601"/>
                    <a:ext cx="2431916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dirty="0"/>
                      <a:t>Questions to Consider</a:t>
                    </a:r>
                  </a:p>
                </p:txBody>
              </p:sp>
            </p:grpSp>
            <p:sp>
              <p:nvSpPr>
                <p:cNvPr id="158" name="TextBox 157">
                  <a:extLst>
                    <a:ext uri="{FF2B5EF4-FFF2-40B4-BE49-F238E27FC236}">
                      <a16:creationId xmlns:a16="http://schemas.microsoft.com/office/drawing/2014/main" id="{4B58C303-E410-6375-742A-361EA45D10F0}"/>
                    </a:ext>
                  </a:extLst>
                </p:cNvPr>
                <p:cNvSpPr txBox="1"/>
                <p:nvPr/>
              </p:nvSpPr>
              <p:spPr>
                <a:xfrm>
                  <a:off x="2130864" y="1358973"/>
                  <a:ext cx="2918298" cy="2815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High level Process Step 5:</a:t>
                  </a:r>
                </a:p>
              </p:txBody>
            </p:sp>
          </p:grpSp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2AEEE0B1-1DCC-F074-AED9-5550BD19A9E3}"/>
                  </a:ext>
                </a:extLst>
              </p:cNvPr>
              <p:cNvSpPr txBox="1"/>
              <p:nvPr/>
            </p:nvSpPr>
            <p:spPr>
              <a:xfrm>
                <a:off x="137847" y="1842696"/>
                <a:ext cx="2205137" cy="14191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Any sub-steps in the process?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# of employees? 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Roles involved?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Processing time (start/end)?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IT systems or tools utilized? 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% complete &amp; accurate?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Defects / Failures?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Workarounds used?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Communication used?</a:t>
                </a:r>
                <a:endParaRPr lang="en-US" sz="900" dirty="0"/>
              </a:p>
            </p:txBody>
          </p:sp>
        </p:grpSp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40BC6064-C1FC-509A-7DE9-C7C486C93A5F}"/>
                </a:ext>
              </a:extLst>
            </p:cNvPr>
            <p:cNvGrpSpPr/>
            <p:nvPr/>
          </p:nvGrpSpPr>
          <p:grpSpPr>
            <a:xfrm>
              <a:off x="6143829" y="4573384"/>
              <a:ext cx="5903941" cy="1868268"/>
              <a:chOff x="91506" y="1364785"/>
              <a:chExt cx="5903941" cy="1899021"/>
            </a:xfrm>
          </p:grpSpPr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EEF790BF-F2E9-FE14-0647-A80F204FDF0C}"/>
                  </a:ext>
                </a:extLst>
              </p:cNvPr>
              <p:cNvGrpSpPr/>
              <p:nvPr/>
            </p:nvGrpSpPr>
            <p:grpSpPr>
              <a:xfrm>
                <a:off x="91506" y="1364785"/>
                <a:ext cx="5903941" cy="1899021"/>
                <a:chOff x="91506" y="1335601"/>
                <a:chExt cx="5903941" cy="1899021"/>
              </a:xfrm>
            </p:grpSpPr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id="{67D03225-0C2B-27CB-E2EF-C973E94D1AD6}"/>
                    </a:ext>
                  </a:extLst>
                </p:cNvPr>
                <p:cNvGrpSpPr/>
                <p:nvPr/>
              </p:nvGrpSpPr>
              <p:grpSpPr>
                <a:xfrm>
                  <a:off x="91506" y="1335601"/>
                  <a:ext cx="5903941" cy="1899021"/>
                  <a:chOff x="91506" y="1335601"/>
                  <a:chExt cx="5903941" cy="1899021"/>
                </a:xfrm>
              </p:grpSpPr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3B4DBEC3-61F7-262B-589D-0FA2ECA7CE59}"/>
                      </a:ext>
                    </a:extLst>
                  </p:cNvPr>
                  <p:cNvGrpSpPr/>
                  <p:nvPr/>
                </p:nvGrpSpPr>
                <p:grpSpPr>
                  <a:xfrm>
                    <a:off x="169681" y="1370864"/>
                    <a:ext cx="5825766" cy="1863758"/>
                    <a:chOff x="169682" y="1507793"/>
                    <a:chExt cx="4044099" cy="1499204"/>
                  </a:xfrm>
                </p:grpSpPr>
                <p:sp>
                  <p:nvSpPr>
                    <p:cNvPr id="172" name="Rectangle 171">
                      <a:extLst>
                        <a:ext uri="{FF2B5EF4-FFF2-40B4-BE49-F238E27FC236}">
                          <a16:creationId xmlns:a16="http://schemas.microsoft.com/office/drawing/2014/main" id="{61A7C3A3-66C5-FD1A-4B4B-7BF9341792A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9682" y="1507794"/>
                      <a:ext cx="1395168" cy="369318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73" name="Rectangle 172">
                      <a:extLst>
                        <a:ext uri="{FF2B5EF4-FFF2-40B4-BE49-F238E27FC236}">
                          <a16:creationId xmlns:a16="http://schemas.microsoft.com/office/drawing/2014/main" id="{44E42683-EBC7-B8E7-1D66-C9A75C2EA4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74277" y="1507793"/>
                      <a:ext cx="2639504" cy="369319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74" name="Rectangle 173">
                      <a:extLst>
                        <a:ext uri="{FF2B5EF4-FFF2-40B4-BE49-F238E27FC236}">
                          <a16:creationId xmlns:a16="http://schemas.microsoft.com/office/drawing/2014/main" id="{CD8FF62C-1188-A9B6-0F24-F2AAF855DD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9682" y="1873175"/>
                      <a:ext cx="1395168" cy="1133822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75" name="Rectangle 174">
                      <a:extLst>
                        <a:ext uri="{FF2B5EF4-FFF2-40B4-BE49-F238E27FC236}">
                          <a16:creationId xmlns:a16="http://schemas.microsoft.com/office/drawing/2014/main" id="{D1B5F4C0-F186-2D6B-650D-9893A94DD5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74277" y="1873175"/>
                      <a:ext cx="2639504" cy="1133822"/>
                    </a:xfrm>
                    <a:prstGeom prst="rect">
                      <a:avLst/>
                    </a:prstGeom>
                    <a:noFill/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171" name="TextBox 170">
                    <a:extLst>
                      <a:ext uri="{FF2B5EF4-FFF2-40B4-BE49-F238E27FC236}">
                        <a16:creationId xmlns:a16="http://schemas.microsoft.com/office/drawing/2014/main" id="{6E0E1E98-ED0A-05E2-2875-BE2DB002D888}"/>
                      </a:ext>
                    </a:extLst>
                  </p:cNvPr>
                  <p:cNvSpPr txBox="1"/>
                  <p:nvPr/>
                </p:nvSpPr>
                <p:spPr>
                  <a:xfrm>
                    <a:off x="91506" y="1335601"/>
                    <a:ext cx="2431916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dirty="0"/>
                      <a:t>Questions to Consider</a:t>
                    </a:r>
                  </a:p>
                </p:txBody>
              </p:sp>
            </p:grpSp>
            <p:sp>
              <p:nvSpPr>
                <p:cNvPr id="169" name="TextBox 168">
                  <a:extLst>
                    <a:ext uri="{FF2B5EF4-FFF2-40B4-BE49-F238E27FC236}">
                      <a16:creationId xmlns:a16="http://schemas.microsoft.com/office/drawing/2014/main" id="{05CF2E8C-9889-6004-1BAD-CB3AE62261A7}"/>
                    </a:ext>
                  </a:extLst>
                </p:cNvPr>
                <p:cNvSpPr txBox="1"/>
                <p:nvPr/>
              </p:nvSpPr>
              <p:spPr>
                <a:xfrm>
                  <a:off x="2130864" y="1358973"/>
                  <a:ext cx="2918298" cy="2815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High level Process Step 6:</a:t>
                  </a:r>
                </a:p>
              </p:txBody>
            </p:sp>
          </p:grpSp>
          <p:sp>
            <p:nvSpPr>
              <p:cNvPr id="167" name="TextBox 166">
                <a:extLst>
                  <a:ext uri="{FF2B5EF4-FFF2-40B4-BE49-F238E27FC236}">
                    <a16:creationId xmlns:a16="http://schemas.microsoft.com/office/drawing/2014/main" id="{C7FC9A68-4D98-08DC-69FD-1CB63A697F03}"/>
                  </a:ext>
                </a:extLst>
              </p:cNvPr>
              <p:cNvSpPr txBox="1"/>
              <p:nvPr/>
            </p:nvSpPr>
            <p:spPr>
              <a:xfrm>
                <a:off x="148385" y="1818762"/>
                <a:ext cx="2205137" cy="14191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Any sub-steps in the process?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# of employees? 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Roles involved?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Processing time (start/end)?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IT systems or tools utilized? 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% complete &amp; accurate?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Defects / Failures?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Workarounds used?</a:t>
                </a:r>
                <a:endParaRPr lang="en-US" sz="9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9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Communication used?</a:t>
                </a:r>
                <a:endParaRPr lang="en-US" sz="900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DE3B8F2-B92E-B84B-E164-80970CDC3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Gemba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2655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CB197-CB0E-B356-78E1-A8DB88BC4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559"/>
            <a:ext cx="10515600" cy="60449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Gemba Checklist:</a:t>
            </a:r>
          </a:p>
          <a:p>
            <a:pPr marL="0" indent="0">
              <a:buNone/>
            </a:pPr>
            <a:r>
              <a:rPr lang="en-US" sz="1800" dirty="0"/>
              <a:t>A crucial step in every Gemba is to ask the right questions. Here are some questions to consider including in your checklist, divided into categories:</a:t>
            </a:r>
          </a:p>
        </p:txBody>
      </p:sp>
      <p:graphicFrame>
        <p:nvGraphicFramePr>
          <p:cNvPr id="58" name="Table 57">
            <a:extLst>
              <a:ext uri="{FF2B5EF4-FFF2-40B4-BE49-F238E27FC236}">
                <a16:creationId xmlns:a16="http://schemas.microsoft.com/office/drawing/2014/main" id="{8849A9F8-A68D-A0B5-5D1A-4FA2FAE6F2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543889"/>
              </p:ext>
            </p:extLst>
          </p:nvPr>
        </p:nvGraphicFramePr>
        <p:xfrm>
          <a:off x="838200" y="1206629"/>
          <a:ext cx="9814090" cy="5491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7045">
                  <a:extLst>
                    <a:ext uri="{9D8B030D-6E8A-4147-A177-3AD203B41FA5}">
                      <a16:colId xmlns:a16="http://schemas.microsoft.com/office/drawing/2014/main" val="489894462"/>
                    </a:ext>
                  </a:extLst>
                </a:gridCol>
                <a:gridCol w="4907045">
                  <a:extLst>
                    <a:ext uri="{9D8B030D-6E8A-4147-A177-3AD203B41FA5}">
                      <a16:colId xmlns:a16="http://schemas.microsoft.com/office/drawing/2014/main" val="2505833357"/>
                    </a:ext>
                  </a:extLst>
                </a:gridCol>
              </a:tblGrid>
              <a:tr h="1498864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People:</a:t>
                      </a:r>
                    </a:p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Questions to ask: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How are you today?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Do you understand what the priority is?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Do you predict any obstacles that may impact your performance today?</a:t>
                      </a: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Quality:</a:t>
                      </a:r>
                    </a:p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Questions to ask: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Is the product packaged according to our standards?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Is the product labeled properly?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Is the product ready for shipping?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280699"/>
                  </a:ext>
                </a:extLst>
              </a:tr>
              <a:tr h="1108894">
                <a:tc>
                  <a:txBody>
                    <a:bodyPr/>
                    <a:lstStyle/>
                    <a:p>
                      <a:r>
                        <a:rPr lang="en-US" b="1" dirty="0"/>
                        <a:t>Process:</a:t>
                      </a:r>
                    </a:p>
                    <a:p>
                      <a:r>
                        <a:rPr lang="en-US" sz="1400" dirty="0"/>
                        <a:t>Questions to ask: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What is the objective of the process?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Is the team applying our standard best practices?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Have you encountered any technical issues?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Are there any opportunities to improve the process?</a:t>
                      </a: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Safety:</a:t>
                      </a:r>
                    </a:p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Questions to ask: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Have you experienced any incidents lately?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Do you have access to personal protective equipment?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Is the personal protective equipment suitable for the job?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Do you have all the equipment to safely conduct the job?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483696"/>
                  </a:ext>
                </a:extLst>
              </a:tr>
              <a:tr h="718219">
                <a:tc>
                  <a:txBody>
                    <a:bodyPr/>
                    <a:lstStyle/>
                    <a:p>
                      <a:r>
                        <a:rPr lang="en-US" b="1" dirty="0"/>
                        <a:t>Productivity:</a:t>
                      </a:r>
                    </a:p>
                    <a:p>
                      <a:r>
                        <a:rPr lang="en-US" sz="1400" dirty="0"/>
                        <a:t>Questions to ask: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Did you encounter any challenges today or productivity issues?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Are there any daily challenges you may be facing that impact productivity?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Does the shift changeover cause any downtime?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Is the equipment fully functional and set to standard? Does it require maintenance?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Is the production rate following a set schedule?</a:t>
                      </a: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Work Environment:</a:t>
                      </a:r>
                    </a:p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Questions to ask: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Does the work environment meet the standards?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Do you have the necessary tools for the job?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Do workers have proper training for the job?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Does the team need more people to perform the job?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823011"/>
                  </a:ext>
                </a:extLst>
              </a:tr>
            </a:tbl>
          </a:graphicData>
        </a:graphic>
      </p:graphicFrame>
      <p:pic>
        <p:nvPicPr>
          <p:cNvPr id="4" name="Picture 3" descr="Ohio State University wordmark">
            <a:extLst>
              <a:ext uri="{FF2B5EF4-FFF2-40B4-BE49-F238E27FC236}">
                <a16:creationId xmlns:a16="http://schemas.microsoft.com/office/drawing/2014/main" id="{0215B1B6-C6FB-5A16-80EA-1F6C0BDFA9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081" y="6431485"/>
            <a:ext cx="891346" cy="42037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E4D26F-1BDA-1D8D-1DE2-460674066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Gemba checklist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8135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4d9c46ae-ad99-4b50-89b6-b963884e7b14" xsi:nil="true"/>
    <_ip_UnifiedCompliancePolicyProperties xmlns="http://schemas.microsoft.com/sharepoint/v3" xsi:nil="true"/>
    <lcf76f155ced4ddcb4097134ff3c332f xmlns="e6a79a19-aefe-4d2d-8100-acdd4443e72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4CE08B6D371C44B75CA6708DE5B720" ma:contentTypeVersion="21" ma:contentTypeDescription="Create a new document." ma:contentTypeScope="" ma:versionID="7d52fb99d169209b007f71c82d4f4ba8">
  <xsd:schema xmlns:xsd="http://www.w3.org/2001/XMLSchema" xmlns:xs="http://www.w3.org/2001/XMLSchema" xmlns:p="http://schemas.microsoft.com/office/2006/metadata/properties" xmlns:ns1="http://schemas.microsoft.com/sharepoint/v3" xmlns:ns2="e6a79a19-aefe-4d2d-8100-acdd4443e72e" xmlns:ns3="4d9c46ae-ad99-4b50-89b6-b963884e7b14" targetNamespace="http://schemas.microsoft.com/office/2006/metadata/properties" ma:root="true" ma:fieldsID="d494e7aba64404f5a1393daa2c068249" ns1:_="" ns2:_="" ns3:_="">
    <xsd:import namespace="http://schemas.microsoft.com/sharepoint/v3"/>
    <xsd:import namespace="e6a79a19-aefe-4d2d-8100-acdd4443e72e"/>
    <xsd:import namespace="4d9c46ae-ad99-4b50-89b6-b963884e7b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a79a19-aefe-4d2d-8100-acdd4443e7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1f133747-7f49-46b8-8a37-07c8968d02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9c46ae-ad99-4b50-89b6-b963884e7b1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0dc06ef-d913-4d4c-b1be-1d17ac61cf0a}" ma:internalName="TaxCatchAll" ma:showField="CatchAllData" ma:web="4d9c46ae-ad99-4b50-89b6-b963884e7b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1A8B024-17F4-49BD-89E8-B5EDCBE1945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4d9c46ae-ad99-4b50-89b6-b963884e7b14"/>
    <ds:schemaRef ds:uri="e6a79a19-aefe-4d2d-8100-acdd4443e72e"/>
  </ds:schemaRefs>
</ds:datastoreItem>
</file>

<file path=customXml/itemProps2.xml><?xml version="1.0" encoding="utf-8"?>
<ds:datastoreItem xmlns:ds="http://schemas.openxmlformats.org/officeDocument/2006/customXml" ds:itemID="{BA35EB6D-DB9C-4997-8B85-24EAED124C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C647B-5A5F-4DF6-BA4A-7ABBE692A2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6a79a19-aefe-4d2d-8100-acdd4443e72e"/>
    <ds:schemaRef ds:uri="4d9c46ae-ad99-4b50-89b6-b963884e7b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657</Words>
  <Application>Microsoft Office PowerPoint</Application>
  <PresentationFormat>Widescreen</PresentationFormat>
  <Paragraphs>111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Gemba</vt:lpstr>
      <vt:lpstr>Gemba checklist</vt:lpstr>
    </vt:vector>
  </TitlesOfParts>
  <Company>The Ohio State University Wexner Medical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McCord, Robert</dc:creator>
  <cp:lastModifiedBy>McCord, Robert</cp:lastModifiedBy>
  <cp:revision>8</cp:revision>
  <dcterms:created xsi:type="dcterms:W3CDTF">2024-11-21T17:03:14Z</dcterms:created>
  <dcterms:modified xsi:type="dcterms:W3CDTF">2025-01-09T14:02:24Z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3BA98C4C-050D-4C69-A1DC-BB6C54F44C98</vt:lpwstr>
  </property>
  <property fmtid="{D5CDD505-2E9C-101B-9397-08002B2CF9AE}" pid="3" name="ArticulatePath">
    <vt:lpwstr>GEMBA template</vt:lpwstr>
  </property>
  <property fmtid="{D5CDD505-2E9C-101B-9397-08002B2CF9AE}" pid="4" name="ContentTypeId">
    <vt:lpwstr>0x0101000E4CE08B6D371C44B75CA6708DE5B720</vt:lpwstr>
  </property>
  <property fmtid="{D5CDD505-2E9C-101B-9397-08002B2CF9AE}" pid="5" name="MediaServiceImageTags">
    <vt:lpwstr/>
  </property>
</Properties>
</file>