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64" r:id="rId5"/>
    <p:sldId id="261" r:id="rId6"/>
    <p:sldId id="267" r:id="rId7"/>
    <p:sldId id="275" r:id="rId8"/>
    <p:sldId id="27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548235"/>
    <a:srgbClr val="7030A0"/>
    <a:srgbClr val="0070C0"/>
    <a:srgbClr val="A7B1B7"/>
    <a:srgbClr val="E7E6E6"/>
    <a:srgbClr val="FFE9E7"/>
    <a:srgbClr val="FFDBD7"/>
    <a:srgbClr val="D8FFC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A88C95-EBF6-456C-91E2-3466E34543D2}" v="5" dt="2023-11-09T15:59:02.1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6" autoAdjust="0"/>
    <p:restoredTop sz="58794" autoAdjust="0"/>
  </p:normalViewPr>
  <p:slideViewPr>
    <p:cSldViewPr snapToGrid="0">
      <p:cViewPr varScale="1">
        <p:scale>
          <a:sx n="47" d="100"/>
          <a:sy n="47" d="100"/>
        </p:scale>
        <p:origin x="970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sh-Lieberman, Jaclyn" userId="29b2a8fb-a2d2-4e10-a729-74879f6fc9c6" providerId="ADAL" clId="{E8A88C95-EBF6-456C-91E2-3466E34543D2}"/>
    <pc:docChg chg="modSld">
      <pc:chgData name="Gish-Lieberman, Jaclyn" userId="29b2a8fb-a2d2-4e10-a729-74879f6fc9c6" providerId="ADAL" clId="{E8A88C95-EBF6-456C-91E2-3466E34543D2}" dt="2023-11-09T15:59:02.160" v="16"/>
      <pc:docMkLst>
        <pc:docMk/>
      </pc:docMkLst>
      <pc:sldChg chg="addSp modSp mod">
        <pc:chgData name="Gish-Lieberman, Jaclyn" userId="29b2a8fb-a2d2-4e10-a729-74879f6fc9c6" providerId="ADAL" clId="{E8A88C95-EBF6-456C-91E2-3466E34543D2}" dt="2023-11-09T15:58:10.934" v="14" actId="2085"/>
        <pc:sldMkLst>
          <pc:docMk/>
          <pc:sldMk cId="2944955584" sldId="267"/>
        </pc:sldMkLst>
        <pc:spChg chg="add mod">
          <ac:chgData name="Gish-Lieberman, Jaclyn" userId="29b2a8fb-a2d2-4e10-a729-74879f6fc9c6" providerId="ADAL" clId="{E8A88C95-EBF6-456C-91E2-3466E34543D2}" dt="2023-11-09T15:58:10.934" v="14" actId="2085"/>
          <ac:spMkLst>
            <pc:docMk/>
            <pc:sldMk cId="2944955584" sldId="267"/>
            <ac:spMk id="2" creationId="{389BFAF5-88CA-7129-057A-B7875811BD22}"/>
          </ac:spMkLst>
        </pc:spChg>
      </pc:sldChg>
      <pc:sldChg chg="addSp modSp">
        <pc:chgData name="Gish-Lieberman, Jaclyn" userId="29b2a8fb-a2d2-4e10-a729-74879f6fc9c6" providerId="ADAL" clId="{E8A88C95-EBF6-456C-91E2-3466E34543D2}" dt="2023-11-09T15:58:57.674" v="15"/>
        <pc:sldMkLst>
          <pc:docMk/>
          <pc:sldMk cId="2275128036" sldId="275"/>
        </pc:sldMkLst>
        <pc:spChg chg="add mod">
          <ac:chgData name="Gish-Lieberman, Jaclyn" userId="29b2a8fb-a2d2-4e10-a729-74879f6fc9c6" providerId="ADAL" clId="{E8A88C95-EBF6-456C-91E2-3466E34543D2}" dt="2023-11-09T15:58:57.674" v="15"/>
          <ac:spMkLst>
            <pc:docMk/>
            <pc:sldMk cId="2275128036" sldId="275"/>
            <ac:spMk id="16" creationId="{87BC6E8A-2D35-952E-3952-A838B4267251}"/>
          </ac:spMkLst>
        </pc:spChg>
      </pc:sldChg>
      <pc:sldChg chg="addSp modSp">
        <pc:chgData name="Gish-Lieberman, Jaclyn" userId="29b2a8fb-a2d2-4e10-a729-74879f6fc9c6" providerId="ADAL" clId="{E8A88C95-EBF6-456C-91E2-3466E34543D2}" dt="2023-11-09T15:59:02.160" v="16"/>
        <pc:sldMkLst>
          <pc:docMk/>
          <pc:sldMk cId="1527074500" sldId="277"/>
        </pc:sldMkLst>
        <pc:spChg chg="add mod">
          <ac:chgData name="Gish-Lieberman, Jaclyn" userId="29b2a8fb-a2d2-4e10-a729-74879f6fc9c6" providerId="ADAL" clId="{E8A88C95-EBF6-456C-91E2-3466E34543D2}" dt="2023-11-09T15:59:02.160" v="16"/>
          <ac:spMkLst>
            <pc:docMk/>
            <pc:sldMk cId="1527074500" sldId="277"/>
            <ac:spMk id="10" creationId="{0BB21F21-F36A-5944-3963-83FB4DA54187}"/>
          </ac:spMkLst>
        </pc:spChg>
      </pc:sldChg>
    </pc:docChg>
  </pc:docChgLst>
  <pc:docChgLst>
    <pc:chgData name="Summers, Riley" userId="S::summ46@osumc.edu::12ef3d2b-99db-42a7-a4a8-be5f6954ca9e" providerId="AD" clId="Web-{334A0CEB-05A3-475E-9BCE-142631F5121A}"/>
    <pc:docChg chg="modSld">
      <pc:chgData name="Summers, Riley" userId="S::summ46@osumc.edu::12ef3d2b-99db-42a7-a4a8-be5f6954ca9e" providerId="AD" clId="Web-{334A0CEB-05A3-475E-9BCE-142631F5121A}" dt="2023-10-18T18:34:46.412" v="6"/>
      <pc:docMkLst>
        <pc:docMk/>
      </pc:docMkLst>
      <pc:sldChg chg="addSp delSp modSp">
        <pc:chgData name="Summers, Riley" userId="S::summ46@osumc.edu::12ef3d2b-99db-42a7-a4a8-be5f6954ca9e" providerId="AD" clId="Web-{334A0CEB-05A3-475E-9BCE-142631F5121A}" dt="2023-10-18T18:34:46.412" v="6"/>
        <pc:sldMkLst>
          <pc:docMk/>
          <pc:sldMk cId="3794876095" sldId="261"/>
        </pc:sldMkLst>
        <pc:picChg chg="del">
          <ac:chgData name="Summers, Riley" userId="S::summ46@osumc.edu::12ef3d2b-99db-42a7-a4a8-be5f6954ca9e" providerId="AD" clId="Web-{334A0CEB-05A3-475E-9BCE-142631F5121A}" dt="2023-10-18T18:34:07.349" v="0"/>
          <ac:picMkLst>
            <pc:docMk/>
            <pc:sldMk cId="3794876095" sldId="261"/>
            <ac:picMk id="2" creationId="{54CFDD11-A82D-E7E3-B749-62BCC1187DF5}"/>
          </ac:picMkLst>
        </pc:picChg>
        <pc:picChg chg="add mod">
          <ac:chgData name="Summers, Riley" userId="S::summ46@osumc.edu::12ef3d2b-99db-42a7-a4a8-be5f6954ca9e" providerId="AD" clId="Web-{334A0CEB-05A3-475E-9BCE-142631F5121A}" dt="2023-10-18T18:34:46.412" v="6"/>
          <ac:picMkLst>
            <pc:docMk/>
            <pc:sldMk cId="3794876095" sldId="261"/>
            <ac:picMk id="3" creationId="{9962DF2D-10B2-5497-0690-D86D3E933DE4}"/>
          </ac:picMkLst>
        </pc:picChg>
      </pc:sldChg>
    </pc:docChg>
  </pc:docChgLst>
  <pc:docChgLst>
    <pc:chgData name="Summers, Riley" userId="S::summ46@osumc.edu::12ef3d2b-99db-42a7-a4a8-be5f6954ca9e" providerId="AD" clId="Web-{80EE7175-6A55-4943-80E7-5B3D52428F37}"/>
    <pc:docChg chg="modSld">
      <pc:chgData name="Summers, Riley" userId="S::summ46@osumc.edu::12ef3d2b-99db-42a7-a4a8-be5f6954ca9e" providerId="AD" clId="Web-{80EE7175-6A55-4943-80E7-5B3D52428F37}" dt="2023-10-18T18:28:40.628" v="10" actId="1076"/>
      <pc:docMkLst>
        <pc:docMk/>
      </pc:docMkLst>
      <pc:sldChg chg="addSp modSp">
        <pc:chgData name="Summers, Riley" userId="S::summ46@osumc.edu::12ef3d2b-99db-42a7-a4a8-be5f6954ca9e" providerId="AD" clId="Web-{80EE7175-6A55-4943-80E7-5B3D52428F37}" dt="2023-10-18T18:28:40.628" v="10" actId="1076"/>
        <pc:sldMkLst>
          <pc:docMk/>
          <pc:sldMk cId="3794876095" sldId="261"/>
        </pc:sldMkLst>
        <pc:picChg chg="add mod">
          <ac:chgData name="Summers, Riley" userId="S::summ46@osumc.edu::12ef3d2b-99db-42a7-a4a8-be5f6954ca9e" providerId="AD" clId="Web-{80EE7175-6A55-4943-80E7-5B3D52428F37}" dt="2023-10-18T18:28:15.065" v="7"/>
          <ac:picMkLst>
            <pc:docMk/>
            <pc:sldMk cId="3794876095" sldId="261"/>
            <ac:picMk id="2" creationId="{54CFDD11-A82D-E7E3-B749-62BCC1187DF5}"/>
          </ac:picMkLst>
        </pc:picChg>
        <pc:picChg chg="mod">
          <ac:chgData name="Summers, Riley" userId="S::summ46@osumc.edu::12ef3d2b-99db-42a7-a4a8-be5f6954ca9e" providerId="AD" clId="Web-{80EE7175-6A55-4943-80E7-5B3D52428F37}" dt="2023-10-18T18:27:36.923" v="0" actId="14100"/>
          <ac:picMkLst>
            <pc:docMk/>
            <pc:sldMk cId="3794876095" sldId="261"/>
            <ac:picMk id="6" creationId="{C4C6C24A-DA89-077F-4C69-F56009FD1194}"/>
          </ac:picMkLst>
        </pc:picChg>
        <pc:picChg chg="mod">
          <ac:chgData name="Summers, Riley" userId="S::summ46@osumc.edu::12ef3d2b-99db-42a7-a4a8-be5f6954ca9e" providerId="AD" clId="Web-{80EE7175-6A55-4943-80E7-5B3D52428F37}" dt="2023-10-18T18:27:42.111" v="2" actId="14100"/>
          <ac:picMkLst>
            <pc:docMk/>
            <pc:sldMk cId="3794876095" sldId="261"/>
            <ac:picMk id="8" creationId="{2234759D-4AA1-96A4-6BD8-A92F6A1E8B6B}"/>
          </ac:picMkLst>
        </pc:picChg>
        <pc:picChg chg="mod">
          <ac:chgData name="Summers, Riley" userId="S::summ46@osumc.edu::12ef3d2b-99db-42a7-a4a8-be5f6954ca9e" providerId="AD" clId="Web-{80EE7175-6A55-4943-80E7-5B3D52428F37}" dt="2023-10-18T18:28:35.596" v="8" actId="14100"/>
          <ac:picMkLst>
            <pc:docMk/>
            <pc:sldMk cId="3794876095" sldId="261"/>
            <ac:picMk id="9" creationId="{CA5A1575-9ACF-6672-2A94-A9BE035C81EA}"/>
          </ac:picMkLst>
        </pc:picChg>
        <pc:picChg chg="mod">
          <ac:chgData name="Summers, Riley" userId="S::summ46@osumc.edu::12ef3d2b-99db-42a7-a4a8-be5f6954ca9e" providerId="AD" clId="Web-{80EE7175-6A55-4943-80E7-5B3D52428F37}" dt="2023-10-18T18:28:38.143" v="9" actId="1076"/>
          <ac:picMkLst>
            <pc:docMk/>
            <pc:sldMk cId="3794876095" sldId="261"/>
            <ac:picMk id="10" creationId="{86928307-7A7F-FF87-3DF8-5F73568AA0AE}"/>
          </ac:picMkLst>
        </pc:picChg>
        <pc:picChg chg="mod">
          <ac:chgData name="Summers, Riley" userId="S::summ46@osumc.edu::12ef3d2b-99db-42a7-a4a8-be5f6954ca9e" providerId="AD" clId="Web-{80EE7175-6A55-4943-80E7-5B3D52428F37}" dt="2023-10-18T18:28:40.628" v="10" actId="1076"/>
          <ac:picMkLst>
            <pc:docMk/>
            <pc:sldMk cId="3794876095" sldId="261"/>
            <ac:picMk id="1028" creationId="{19B90760-D626-ABF3-C3D4-317E0A1FC44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F1EEA-D01D-41AB-BF25-EA87CA5CE40A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F8C63-2827-4B4A-B27D-CB848E908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56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changing the logo on your template, please copy and paste directly from this slide. These logos are the official branded logos and contain the required alternative 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F8C63-2827-4B4A-B27D-CB848E9080C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8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Digital Accessibility Requirements: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dirty="0"/>
              <a:t>Slide title (visible or invisible) – Every slide must have a title. This slide has an invisible title located above the slide “Blank KDD template w/ out common intervention themes.” When editing, the title should be changed to reflect the final product (e.g., “Internal Medicine Group KDD”).</a:t>
            </a:r>
          </a:p>
          <a:p>
            <a:pPr marL="228600" indent="-228600">
              <a:buAutoNum type="arabicPeriod"/>
            </a:pPr>
            <a:r>
              <a:rPr lang="en-US" dirty="0"/>
              <a:t>Alt text:</a:t>
            </a:r>
          </a:p>
          <a:p>
            <a:pPr marL="685800" lvl="1" indent="-228600">
              <a:buAutoNum type="arabicPeriod"/>
            </a:pPr>
            <a:r>
              <a:rPr lang="en-US" dirty="0"/>
              <a:t>Logo – Alt text should already be present if they are copied and pasted directly from the Additional Logos slide.</a:t>
            </a:r>
          </a:p>
          <a:p>
            <a:pPr marL="685800" lvl="1" indent="-228600">
              <a:buAutoNum type="arabicPeriod"/>
            </a:pPr>
            <a:r>
              <a:rPr lang="en-US" dirty="0"/>
              <a:t>Arrows – Alt text for the arrows must name the origin and destination boxes. For example, alt text for an arrow originating in the Intervention 1 box and pointing at the Key Driver 1 box would be: “arrow drawn from intervention box 1 to key driver box 1”</a:t>
            </a:r>
          </a:p>
          <a:p>
            <a:pPr marL="228600" lvl="0" indent="-228600">
              <a:buAutoNum type="arabicPeriod"/>
            </a:pPr>
            <a:r>
              <a:rPr lang="en-US" dirty="0"/>
              <a:t>Textboxes must have text – Keep the current labels (in black font) and just add additional text. This also helps when labeling the arrows.</a:t>
            </a:r>
          </a:p>
          <a:p>
            <a:pPr marL="228600" lvl="0" indent="-228600">
              <a:buAutoNum type="arabicPeriod"/>
            </a:pPr>
            <a:r>
              <a:rPr lang="en-US" dirty="0"/>
              <a:t>Symbols for intervention progress key – Color alone cannot signify meaning; use symbols (with PowerPoint’s insert symbol) with color. </a:t>
            </a:r>
          </a:p>
          <a:p>
            <a:pPr marL="228600" lvl="0" indent="-228600">
              <a:buAutoNum type="arabicPeriod"/>
            </a:pPr>
            <a:r>
              <a:rPr lang="en-US" dirty="0"/>
              <a:t>Color contrast – All colors must pass WCAG AA for Normal and Large text. The colors above pass on a white background: Blue (#0070C0), Purple (#7030A0), Green (#548235), Red (#C00000)</a:t>
            </a:r>
          </a:p>
          <a:p>
            <a:pPr marL="228600" lvl="0" indent="-228600">
              <a:buAutoNum type="arabicPeriod"/>
            </a:pPr>
            <a:r>
              <a:rPr lang="en-US" dirty="0"/>
              <a:t>Ensure logical reading order – All objects should be read by a screen reader in a logical order (i.e., top to bottom, left to right, or as the eye should travel). Check reading order by going to Review</a:t>
            </a:r>
            <a:r>
              <a:rPr lang="en-US" dirty="0">
                <a:sym typeface="Wingdings" panose="05000000000000000000" pitchFamily="2" charset="2"/>
              </a:rPr>
              <a:t> Check Accessibility  Reading Order Pane. Drag the objects to the correct order in the pane. Note that unchecked items will not be read by a screen reader (e.g., the bracket on this slide is not being read). The reading order should be adjusted as objects are added and deleted.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F8C63-2827-4B4A-B27D-CB848E9080C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103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F707-0023-4857-9C8A-A84DC96D1EF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00F9B-649E-40DE-95D5-5E6C6C479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21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F707-0023-4857-9C8A-A84DC96D1EF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00F9B-649E-40DE-95D5-5E6C6C479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919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F707-0023-4857-9C8A-A84DC96D1EF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00F9B-649E-40DE-95D5-5E6C6C479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1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F707-0023-4857-9C8A-A84DC96D1EF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00F9B-649E-40DE-95D5-5E6C6C479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75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F707-0023-4857-9C8A-A84DC96D1EF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00F9B-649E-40DE-95D5-5E6C6C479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0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F707-0023-4857-9C8A-A84DC96D1EF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00F9B-649E-40DE-95D5-5E6C6C479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9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F707-0023-4857-9C8A-A84DC96D1EF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00F9B-649E-40DE-95D5-5E6C6C479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35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F707-0023-4857-9C8A-A84DC96D1EF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00F9B-649E-40DE-95D5-5E6C6C479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2174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F707-0023-4857-9C8A-A84DC96D1EF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00F9B-649E-40DE-95D5-5E6C6C479F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B750BE-117C-D93F-EEF2-8707F95DEEF0}"/>
              </a:ext>
            </a:extLst>
          </p:cNvPr>
          <p:cNvSpPr/>
          <p:nvPr userDrawn="1"/>
        </p:nvSpPr>
        <p:spPr>
          <a:xfrm>
            <a:off x="0" y="0"/>
            <a:ext cx="9144000" cy="820011"/>
          </a:xfrm>
          <a:prstGeom prst="rect">
            <a:avLst/>
          </a:prstGeom>
          <a:solidFill>
            <a:srgbClr val="A7B1B7"/>
          </a:solidFill>
          <a:ln>
            <a:solidFill>
              <a:srgbClr val="A7B1B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B4D53FC-9097-A770-DD42-41C47DF37642}"/>
              </a:ext>
            </a:extLst>
          </p:cNvPr>
          <p:cNvSpPr/>
          <p:nvPr userDrawn="1"/>
        </p:nvSpPr>
        <p:spPr>
          <a:xfrm>
            <a:off x="0" y="812618"/>
            <a:ext cx="2131322" cy="6045382"/>
          </a:xfrm>
          <a:prstGeom prst="rect">
            <a:avLst/>
          </a:prstGeom>
          <a:solidFill>
            <a:srgbClr val="A7B1B7"/>
          </a:solidFill>
          <a:ln>
            <a:solidFill>
              <a:srgbClr val="A7B1B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A161B5E-5EAC-CD52-2FB5-440DDB8E44B9}"/>
              </a:ext>
            </a:extLst>
          </p:cNvPr>
          <p:cNvSpPr/>
          <p:nvPr userDrawn="1"/>
        </p:nvSpPr>
        <p:spPr>
          <a:xfrm>
            <a:off x="524030" y="222739"/>
            <a:ext cx="1083261" cy="467489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Place logo here</a:t>
            </a:r>
          </a:p>
        </p:txBody>
      </p:sp>
    </p:spTree>
    <p:extLst>
      <p:ext uri="{BB962C8B-B14F-4D97-AF65-F5344CB8AC3E}">
        <p14:creationId xmlns:p14="http://schemas.microsoft.com/office/powerpoint/2010/main" val="319474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4F707-0023-4857-9C8A-A84DC96D1EF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00F9B-649E-40DE-95D5-5E6C6C479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63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4F707-0023-4857-9C8A-A84DC96D1EFB}" type="datetimeFigureOut">
              <a:rPr lang="en-US" smtClean="0"/>
              <a:t>11/9/2023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00F9B-649E-40DE-95D5-5E6C6C479F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9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301904-74BA-66CB-7013-06C464DB13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Key Driver Diagram (KDD): OSU Templates</a:t>
            </a:r>
          </a:p>
        </p:txBody>
      </p:sp>
      <p:pic>
        <p:nvPicPr>
          <p:cNvPr id="2" name="Picture 1" descr="The Ohio State University Wexner Medical Center and Health Science Colleges logo">
            <a:extLst>
              <a:ext uri="{FF2B5EF4-FFF2-40B4-BE49-F238E27FC236}">
                <a16:creationId xmlns:a16="http://schemas.microsoft.com/office/drawing/2014/main" id="{9120BA72-14D5-3932-4A8E-96CB2E5F8E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46" y="5948737"/>
            <a:ext cx="1755924" cy="779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71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516589-E5F7-35B1-8C3C-D8437CA868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0575" y="284163"/>
            <a:ext cx="7772400" cy="1039812"/>
          </a:xfrm>
        </p:spPr>
        <p:txBody>
          <a:bodyPr/>
          <a:lstStyle/>
          <a:p>
            <a:pPr algn="l"/>
            <a:r>
              <a:rPr lang="en-US" dirty="0"/>
              <a:t>Additional Logos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BCAD1C0-4661-2821-114D-A5211AD24C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0575" y="1295400"/>
            <a:ext cx="7562850" cy="933450"/>
          </a:xfrm>
        </p:spPr>
        <p:txBody>
          <a:bodyPr/>
          <a:lstStyle/>
          <a:p>
            <a:pPr algn="l"/>
            <a:r>
              <a:rPr lang="en-US" dirty="0"/>
              <a:t>You may want to add an additional logo to your KDD template to reflect your organization.</a:t>
            </a:r>
          </a:p>
        </p:txBody>
      </p:sp>
      <p:pic>
        <p:nvPicPr>
          <p:cNvPr id="6" name="Picture 5" descr="Catalyst logo">
            <a:extLst>
              <a:ext uri="{FF2B5EF4-FFF2-40B4-BE49-F238E27FC236}">
                <a16:creationId xmlns:a16="http://schemas.microsoft.com/office/drawing/2014/main" id="{C4C6C24A-DA89-077F-4C69-F56009FD119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563" r="31562"/>
          <a:stretch/>
        </p:blipFill>
        <p:spPr>
          <a:xfrm>
            <a:off x="154131" y="2228850"/>
            <a:ext cx="2488624" cy="1262226"/>
          </a:xfrm>
          <a:prstGeom prst="rect">
            <a:avLst/>
          </a:prstGeom>
        </p:spPr>
      </p:pic>
      <p:pic>
        <p:nvPicPr>
          <p:cNvPr id="8" name="Picture 7" descr="The Ohio State University Wexner Medical Center logo">
            <a:extLst>
              <a:ext uri="{FF2B5EF4-FFF2-40B4-BE49-F238E27FC236}">
                <a16:creationId xmlns:a16="http://schemas.microsoft.com/office/drawing/2014/main" id="{2234759D-4AA1-96A4-6BD8-A92F6A1E8B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7302" y="2519651"/>
            <a:ext cx="3039341" cy="755073"/>
          </a:xfrm>
          <a:prstGeom prst="rect">
            <a:avLst/>
          </a:prstGeom>
        </p:spPr>
      </p:pic>
      <p:pic>
        <p:nvPicPr>
          <p:cNvPr id="9" name="Picture 8" descr="The James Comprehensive Cancer center at The Ohio State University logo">
            <a:extLst>
              <a:ext uri="{FF2B5EF4-FFF2-40B4-BE49-F238E27FC236}">
                <a16:creationId xmlns:a16="http://schemas.microsoft.com/office/drawing/2014/main" id="{CA5A1575-9ACF-6672-2A94-A9BE035C81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6297" y="4407722"/>
            <a:ext cx="2983056" cy="1256435"/>
          </a:xfrm>
          <a:prstGeom prst="rect">
            <a:avLst/>
          </a:prstGeom>
        </p:spPr>
      </p:pic>
      <p:pic>
        <p:nvPicPr>
          <p:cNvPr id="10" name="Picture 9" descr="The Ohio State University College of Medicine Logo">
            <a:extLst>
              <a:ext uri="{FF2B5EF4-FFF2-40B4-BE49-F238E27FC236}">
                <a16:creationId xmlns:a16="http://schemas.microsoft.com/office/drawing/2014/main" id="{86928307-7A7F-FF87-3DF8-5F73568AA0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59729" y="3885930"/>
            <a:ext cx="2428875" cy="1885950"/>
          </a:xfrm>
          <a:prstGeom prst="rect">
            <a:avLst/>
          </a:prstGeom>
        </p:spPr>
      </p:pic>
      <p:pic>
        <p:nvPicPr>
          <p:cNvPr id="1028" name="Picture 4" descr="The Ohio State University School of Health and Rehabilitation Sciences Logo">
            <a:extLst>
              <a:ext uri="{FF2B5EF4-FFF2-40B4-BE49-F238E27FC236}">
                <a16:creationId xmlns:a16="http://schemas.microsoft.com/office/drawing/2014/main" id="{19B90760-D626-ABF3-C3D4-317E0A1FC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5434" y="3817524"/>
            <a:ext cx="2313309" cy="1885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OSU Physicians Inc. logo">
            <a:extLst>
              <a:ext uri="{FF2B5EF4-FFF2-40B4-BE49-F238E27FC236}">
                <a16:creationId xmlns:a16="http://schemas.microsoft.com/office/drawing/2014/main" id="{9962DF2D-10B2-5497-0690-D86D3E933DE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77828" y="2682667"/>
            <a:ext cx="2019300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876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1">
            <a:extLst>
              <a:ext uri="{FF2B5EF4-FFF2-40B4-BE49-F238E27FC236}">
                <a16:creationId xmlns:a16="http://schemas.microsoft.com/office/drawing/2014/main" id="{B050C4F7-E7BC-DA1E-A058-4B52CFA3BC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63199" y="-779337"/>
            <a:ext cx="7315200" cy="62040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Blank KDD template w/ out common intervention themes</a:t>
            </a:r>
          </a:p>
        </p:txBody>
      </p:sp>
      <p:pic>
        <p:nvPicPr>
          <p:cNvPr id="18" name="Picture 17" descr="The Ohio State University Wexner Medical Center and Health Science Colleges logo">
            <a:extLst>
              <a:ext uri="{FF2B5EF4-FFF2-40B4-BE49-F238E27FC236}">
                <a16:creationId xmlns:a16="http://schemas.microsoft.com/office/drawing/2014/main" id="{F557CB2D-354A-9541-85C8-F37B7C11BC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679" y="215407"/>
            <a:ext cx="1346520" cy="597913"/>
          </a:xfrm>
          <a:prstGeom prst="rect">
            <a:avLst/>
          </a:prstGeom>
          <a:noFill/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49F1D1BD-9092-8248-9380-3915F9910EF4}"/>
              </a:ext>
            </a:extLst>
          </p:cNvPr>
          <p:cNvSpPr txBox="1">
            <a:spLocks/>
          </p:cNvSpPr>
          <p:nvPr/>
        </p:nvSpPr>
        <p:spPr>
          <a:xfrm>
            <a:off x="58767" y="890599"/>
            <a:ext cx="1981199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u="sng" dirty="0"/>
              <a:t>KDD Title</a:t>
            </a:r>
            <a:r>
              <a:rPr lang="en-US" sz="1400" dirty="0"/>
              <a:t>: </a:t>
            </a:r>
            <a:br>
              <a:rPr lang="en-US" sz="1400" dirty="0"/>
            </a:b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Write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date, v.#, last edited by NAME</a:t>
            </a:r>
          </a:p>
        </p:txBody>
      </p:sp>
      <p:sp>
        <p:nvSpPr>
          <p:cNvPr id="36" name="TextBox 35"/>
          <p:cNvSpPr txBox="1">
            <a:spLocks/>
          </p:cNvSpPr>
          <p:nvPr/>
        </p:nvSpPr>
        <p:spPr>
          <a:xfrm>
            <a:off x="58769" y="1812848"/>
            <a:ext cx="1981199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u="sng" dirty="0"/>
              <a:t>Global Aim</a:t>
            </a:r>
            <a:r>
              <a:rPr lang="en-US" sz="1400" dirty="0"/>
              <a:t>: </a:t>
            </a:r>
            <a:br>
              <a:rPr lang="en-US" sz="1400" dirty="0"/>
            </a:b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Write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global aim</a:t>
            </a:r>
          </a:p>
          <a:p>
            <a:endParaRPr lang="en-US" sz="1400" u="sng" dirty="0"/>
          </a:p>
          <a:p>
            <a:r>
              <a:rPr lang="en-US" sz="1400" u="sng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AF8420-0E4D-DD38-AEDC-1B44B6680596}"/>
              </a:ext>
            </a:extLst>
          </p:cNvPr>
          <p:cNvSpPr txBox="1">
            <a:spLocks/>
          </p:cNvSpPr>
          <p:nvPr/>
        </p:nvSpPr>
        <p:spPr>
          <a:xfrm>
            <a:off x="58769" y="2936924"/>
            <a:ext cx="1981200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u="sng" dirty="0"/>
              <a:t>SMART Aim</a:t>
            </a:r>
            <a:r>
              <a:rPr lang="en-US" sz="1400" dirty="0"/>
              <a:t>:</a:t>
            </a:r>
            <a:br>
              <a:rPr lang="en-US" sz="1400" dirty="0"/>
            </a:b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Write the SMART aim</a:t>
            </a:r>
            <a:endParaRPr lang="en-US" sz="1400" u="sng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1400" u="sng" dirty="0"/>
          </a:p>
          <a:p>
            <a:endParaRPr lang="en-US" sz="1400" u="sng" dirty="0"/>
          </a:p>
          <a:p>
            <a:endParaRPr lang="en-US" sz="1400" u="sng" dirty="0"/>
          </a:p>
          <a:p>
            <a:r>
              <a:rPr lang="en-US" sz="1400" u="sng" dirty="0"/>
              <a:t> </a:t>
            </a:r>
          </a:p>
        </p:txBody>
      </p:sp>
      <p:sp>
        <p:nvSpPr>
          <p:cNvPr id="22" name="Left Brace 21">
            <a:extLst>
              <a:ext uri="{FF2B5EF4-FFF2-40B4-BE49-F238E27FC236}">
                <a16:creationId xmlns:a16="http://schemas.microsoft.com/office/drawing/2014/main" id="{49CDC5EF-4195-6B4B-AE8C-F69BBD8DA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56202" y="940201"/>
            <a:ext cx="277400" cy="5689334"/>
          </a:xfrm>
          <a:prstGeom prst="leftBrace">
            <a:avLst>
              <a:gd name="adj1" fmla="val 0"/>
              <a:gd name="adj2" fmla="val 49165"/>
            </a:avLst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>
            <a:spLocks/>
          </p:cNvSpPr>
          <p:nvPr/>
        </p:nvSpPr>
        <p:spPr>
          <a:xfrm>
            <a:off x="2772069" y="851097"/>
            <a:ext cx="1450415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Key Drivers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46944" y="1227249"/>
            <a:ext cx="214797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1: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412DEA-FC2C-548E-69DC-AA5C7116C7C0}"/>
              </a:ext>
            </a:extLst>
          </p:cNvPr>
          <p:cNvSpPr txBox="1"/>
          <p:nvPr/>
        </p:nvSpPr>
        <p:spPr>
          <a:xfrm>
            <a:off x="2446944" y="1991393"/>
            <a:ext cx="214797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2: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809608-61DF-2632-F067-941FFA949502}"/>
              </a:ext>
            </a:extLst>
          </p:cNvPr>
          <p:cNvSpPr txBox="1"/>
          <p:nvPr/>
        </p:nvSpPr>
        <p:spPr>
          <a:xfrm>
            <a:off x="2446944" y="2824166"/>
            <a:ext cx="214797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3: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B06C66-5C86-C019-1386-6A182FE39774}"/>
              </a:ext>
            </a:extLst>
          </p:cNvPr>
          <p:cNvSpPr txBox="1"/>
          <p:nvPr/>
        </p:nvSpPr>
        <p:spPr>
          <a:xfrm>
            <a:off x="2444109" y="3641010"/>
            <a:ext cx="214797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4: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A80111-5A0B-C9A5-DB7E-B4D06DD14A2D}"/>
              </a:ext>
            </a:extLst>
          </p:cNvPr>
          <p:cNvSpPr txBox="1"/>
          <p:nvPr/>
        </p:nvSpPr>
        <p:spPr>
          <a:xfrm>
            <a:off x="2464196" y="4405154"/>
            <a:ext cx="214797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5: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9A31B8-AB99-5EFA-01F4-165980AD9B0B}"/>
              </a:ext>
            </a:extLst>
          </p:cNvPr>
          <p:cNvSpPr txBox="1"/>
          <p:nvPr/>
        </p:nvSpPr>
        <p:spPr>
          <a:xfrm>
            <a:off x="2464196" y="5197001"/>
            <a:ext cx="214797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6: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F1378F-6858-B727-622B-037860863964}"/>
              </a:ext>
            </a:extLst>
          </p:cNvPr>
          <p:cNvSpPr txBox="1"/>
          <p:nvPr/>
        </p:nvSpPr>
        <p:spPr>
          <a:xfrm>
            <a:off x="2464196" y="6056595"/>
            <a:ext cx="214797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7: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2" name="TextBox 11"/>
          <p:cNvSpPr txBox="1">
            <a:spLocks/>
          </p:cNvSpPr>
          <p:nvPr/>
        </p:nvSpPr>
        <p:spPr>
          <a:xfrm>
            <a:off x="6486746" y="850186"/>
            <a:ext cx="1450415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Interventions</a:t>
            </a:r>
            <a:endParaRPr lang="en-US" sz="1400" b="1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B9E03D-4E1A-E7C2-8936-66AEC401B4B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58768" y="4908572"/>
            <a:ext cx="1981199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Intervention Progress Symbol Key: 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Proposed (</a:t>
            </a:r>
            <a:r>
              <a:rPr lang="el-GR" sz="1400" dirty="0">
                <a:solidFill>
                  <a:schemeClr val="tx1"/>
                </a:solidFill>
              </a:rPr>
              <a:t>Δ</a:t>
            </a:r>
            <a:r>
              <a:rPr lang="en-US" sz="1400" dirty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70C0"/>
                </a:solidFill>
              </a:rPr>
              <a:t>Planned (□)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7030A0"/>
                </a:solidFill>
              </a:rPr>
              <a:t>In-Process (○)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548235"/>
                </a:solidFill>
              </a:rPr>
              <a:t>Completed</a:t>
            </a:r>
            <a:r>
              <a:rPr lang="en-US" sz="1400" dirty="0">
                <a:solidFill>
                  <a:srgbClr val="00B050"/>
                </a:solidFill>
              </a:rPr>
              <a:t> 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(●)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Abandoned (</a:t>
            </a:r>
            <a:r>
              <a:rPr lang="en-US" sz="1000" b="1" dirty="0">
                <a:solidFill>
                  <a:srgbClr val="C00000"/>
                </a:solidFill>
              </a:rPr>
              <a:t>ⓧ</a:t>
            </a:r>
            <a:r>
              <a:rPr lang="en-US" sz="1400" dirty="0">
                <a:solidFill>
                  <a:srgbClr val="FF0000"/>
                </a:solidFill>
              </a:rPr>
              <a:t>)</a:t>
            </a:r>
            <a:r>
              <a:rPr lang="en-US" sz="1400" dirty="0">
                <a:solidFill>
                  <a:srgbClr val="FFC000"/>
                </a:solidFill>
              </a:rPr>
              <a:t>	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CC61470-E238-C8AD-A395-425644BAD41C}"/>
              </a:ext>
            </a:extLst>
          </p:cNvPr>
          <p:cNvSpPr txBox="1"/>
          <p:nvPr/>
        </p:nvSpPr>
        <p:spPr>
          <a:xfrm>
            <a:off x="5023610" y="1225034"/>
            <a:ext cx="401831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Intervention 1 (Symbol)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3C1CF9-D90C-8EA7-C392-A240A0F0903B}"/>
              </a:ext>
            </a:extLst>
          </p:cNvPr>
          <p:cNvSpPr txBox="1"/>
          <p:nvPr/>
        </p:nvSpPr>
        <p:spPr>
          <a:xfrm>
            <a:off x="5023610" y="2080806"/>
            <a:ext cx="401831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Intervention 2 (Symbol)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A87605F-D8F2-9A38-6642-654018F8BECA}"/>
              </a:ext>
            </a:extLst>
          </p:cNvPr>
          <p:cNvSpPr txBox="1"/>
          <p:nvPr/>
        </p:nvSpPr>
        <p:spPr>
          <a:xfrm>
            <a:off x="5023610" y="2933124"/>
            <a:ext cx="401831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Intervention 3 (Symbol)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5236316-8092-53F0-E4E6-DF56BE98D57D}"/>
              </a:ext>
            </a:extLst>
          </p:cNvPr>
          <p:cNvSpPr txBox="1"/>
          <p:nvPr/>
        </p:nvSpPr>
        <p:spPr>
          <a:xfrm>
            <a:off x="5023610" y="3818714"/>
            <a:ext cx="401831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Intervention 4 (Symbol)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5A1408C-6D77-AE57-4564-0133AD93A750}"/>
              </a:ext>
            </a:extLst>
          </p:cNvPr>
          <p:cNvSpPr txBox="1"/>
          <p:nvPr/>
        </p:nvSpPr>
        <p:spPr>
          <a:xfrm>
            <a:off x="5023610" y="4728319"/>
            <a:ext cx="401831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Intervention 5 (Symbol)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30CD916-9892-036C-E7A6-11D07557A4E5}"/>
              </a:ext>
            </a:extLst>
          </p:cNvPr>
          <p:cNvSpPr txBox="1"/>
          <p:nvPr/>
        </p:nvSpPr>
        <p:spPr>
          <a:xfrm>
            <a:off x="5023610" y="5611120"/>
            <a:ext cx="401831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Intervention 6 (Symbol)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cxnSp>
        <p:nvCxnSpPr>
          <p:cNvPr id="10" name="Straight Arrow Connector 9" descr="example arrow drawn from intervention box 1 to key driver box 1">
            <a:extLst>
              <a:ext uri="{FF2B5EF4-FFF2-40B4-BE49-F238E27FC236}">
                <a16:creationId xmlns:a16="http://schemas.microsoft.com/office/drawing/2014/main" id="{B1590C40-D695-0829-A8D3-9F745B2BDE16}"/>
              </a:ext>
            </a:extLst>
          </p:cNvPr>
          <p:cNvCxnSpPr>
            <a:stCxn id="28" idx="1"/>
            <a:endCxn id="6" idx="3"/>
          </p:cNvCxnSpPr>
          <p:nvPr/>
        </p:nvCxnSpPr>
        <p:spPr>
          <a:xfrm flipH="1" flipV="1">
            <a:off x="4594922" y="1550415"/>
            <a:ext cx="428688" cy="28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 descr="example arrow drawn from intervention box 1 to key driver box 2">
            <a:extLst>
              <a:ext uri="{FF2B5EF4-FFF2-40B4-BE49-F238E27FC236}">
                <a16:creationId xmlns:a16="http://schemas.microsoft.com/office/drawing/2014/main" id="{A38A740A-0896-BDF1-4282-8D758AC9FB4F}"/>
              </a:ext>
            </a:extLst>
          </p:cNvPr>
          <p:cNvCxnSpPr>
            <a:cxnSpLocks/>
            <a:stCxn id="28" idx="1"/>
            <a:endCxn id="4" idx="3"/>
          </p:cNvCxnSpPr>
          <p:nvPr/>
        </p:nvCxnSpPr>
        <p:spPr>
          <a:xfrm flipH="1">
            <a:off x="4594922" y="1578977"/>
            <a:ext cx="428688" cy="735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 descr="example arrow drawn from intervention box 2 to key driver box 2">
            <a:extLst>
              <a:ext uri="{FF2B5EF4-FFF2-40B4-BE49-F238E27FC236}">
                <a16:creationId xmlns:a16="http://schemas.microsoft.com/office/drawing/2014/main" id="{3639D825-5F5C-99B2-919A-182AE384D43F}"/>
              </a:ext>
            </a:extLst>
          </p:cNvPr>
          <p:cNvCxnSpPr>
            <a:cxnSpLocks/>
            <a:stCxn id="17" idx="1"/>
            <a:endCxn id="4" idx="3"/>
          </p:cNvCxnSpPr>
          <p:nvPr/>
        </p:nvCxnSpPr>
        <p:spPr>
          <a:xfrm flipH="1" flipV="1">
            <a:off x="4594922" y="2314559"/>
            <a:ext cx="428688" cy="1201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89BFAF5-88CA-7129-057A-B7875811BD22}"/>
              </a:ext>
            </a:extLst>
          </p:cNvPr>
          <p:cNvSpPr txBox="1">
            <a:spLocks/>
          </p:cNvSpPr>
          <p:nvPr/>
        </p:nvSpPr>
        <p:spPr>
          <a:xfrm>
            <a:off x="7591505" y="6485988"/>
            <a:ext cx="1450415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V11.09.23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44955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CC296-1F74-903E-C652-C096C97E08A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63199" y="-600726"/>
            <a:ext cx="7886700" cy="62040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400" dirty="0"/>
              <a:t>Blank KDD template w/ common intervention themes</a:t>
            </a:r>
          </a:p>
        </p:txBody>
      </p:sp>
      <p:pic>
        <p:nvPicPr>
          <p:cNvPr id="18" name="Picture 17" descr="The Ohio State University Wexner Medical Center and Health Science Colleges logo">
            <a:extLst>
              <a:ext uri="{FF2B5EF4-FFF2-40B4-BE49-F238E27FC236}">
                <a16:creationId xmlns:a16="http://schemas.microsoft.com/office/drawing/2014/main" id="{F557CB2D-354A-9541-85C8-F37B7C11BC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679" y="215407"/>
            <a:ext cx="1346520" cy="597913"/>
          </a:xfrm>
          <a:prstGeom prst="rect">
            <a:avLst/>
          </a:prstGeom>
          <a:noFill/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AC78D5F5-3542-8C52-6DED-0F7BF5C57929}"/>
              </a:ext>
            </a:extLst>
          </p:cNvPr>
          <p:cNvSpPr txBox="1">
            <a:spLocks/>
          </p:cNvSpPr>
          <p:nvPr/>
        </p:nvSpPr>
        <p:spPr>
          <a:xfrm>
            <a:off x="58767" y="890599"/>
            <a:ext cx="1981199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u="sng" dirty="0"/>
              <a:t>KDD Title</a:t>
            </a:r>
            <a:r>
              <a:rPr lang="en-US" sz="1400" dirty="0"/>
              <a:t>: </a:t>
            </a:r>
            <a:br>
              <a:rPr lang="en-US" sz="1400" dirty="0"/>
            </a:b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Write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date, v.#, last edited by NAME</a:t>
            </a:r>
          </a:p>
        </p:txBody>
      </p:sp>
      <p:sp>
        <p:nvSpPr>
          <p:cNvPr id="36" name="TextBox 35"/>
          <p:cNvSpPr txBox="1">
            <a:spLocks/>
          </p:cNvSpPr>
          <p:nvPr/>
        </p:nvSpPr>
        <p:spPr>
          <a:xfrm>
            <a:off x="58769" y="1812848"/>
            <a:ext cx="1981199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u="sng" dirty="0"/>
              <a:t>Global Aim</a:t>
            </a:r>
            <a:r>
              <a:rPr lang="en-US" sz="1400" dirty="0"/>
              <a:t>: </a:t>
            </a:r>
            <a:br>
              <a:rPr lang="en-US" sz="1400" dirty="0"/>
            </a:b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Write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global aim</a:t>
            </a:r>
          </a:p>
          <a:p>
            <a:endParaRPr lang="en-US" sz="1400" u="sng" dirty="0"/>
          </a:p>
          <a:p>
            <a:r>
              <a:rPr lang="en-US" sz="1400" u="sng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AF8420-0E4D-DD38-AEDC-1B44B6680596}"/>
              </a:ext>
            </a:extLst>
          </p:cNvPr>
          <p:cNvSpPr txBox="1">
            <a:spLocks/>
          </p:cNvSpPr>
          <p:nvPr/>
        </p:nvSpPr>
        <p:spPr>
          <a:xfrm>
            <a:off x="58769" y="2936924"/>
            <a:ext cx="198120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u="sng" dirty="0"/>
              <a:t>SMART Aim</a:t>
            </a:r>
            <a:r>
              <a:rPr lang="en-US" sz="1400" dirty="0"/>
              <a:t>:</a:t>
            </a:r>
            <a:br>
              <a:rPr lang="en-US" sz="1400" dirty="0"/>
            </a:b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Write the SMART aim</a:t>
            </a:r>
            <a:endParaRPr lang="en-US" sz="1400" u="sng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1400" u="sng" dirty="0"/>
          </a:p>
          <a:p>
            <a:endParaRPr lang="en-US" sz="1400" u="sng" dirty="0"/>
          </a:p>
          <a:p>
            <a:endParaRPr lang="en-US" sz="1400" u="sng" dirty="0"/>
          </a:p>
          <a:p>
            <a:r>
              <a:rPr lang="en-US" sz="1400" u="sng" dirty="0"/>
              <a:t> </a:t>
            </a:r>
          </a:p>
        </p:txBody>
      </p:sp>
      <p:sp>
        <p:nvSpPr>
          <p:cNvPr id="22" name="Left Brace 21">
            <a:extLst>
              <a:ext uri="{FF2B5EF4-FFF2-40B4-BE49-F238E27FC236}">
                <a16:creationId xmlns:a16="http://schemas.microsoft.com/office/drawing/2014/main" id="{49CDC5EF-4195-6B4B-AE8C-F69BBD8DA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31322" y="940201"/>
            <a:ext cx="277400" cy="5689334"/>
          </a:xfrm>
          <a:prstGeom prst="leftBrace">
            <a:avLst>
              <a:gd name="adj1" fmla="val 0"/>
              <a:gd name="adj2" fmla="val 49165"/>
            </a:avLst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>
            <a:spLocks/>
          </p:cNvSpPr>
          <p:nvPr/>
        </p:nvSpPr>
        <p:spPr>
          <a:xfrm>
            <a:off x="2734749" y="832437"/>
            <a:ext cx="1450415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Key Drivers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46944" y="1227249"/>
            <a:ext cx="214797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1: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412DEA-FC2C-548E-69DC-AA5C7116C7C0}"/>
              </a:ext>
            </a:extLst>
          </p:cNvPr>
          <p:cNvSpPr txBox="1"/>
          <p:nvPr/>
        </p:nvSpPr>
        <p:spPr>
          <a:xfrm>
            <a:off x="2446944" y="1991393"/>
            <a:ext cx="214797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2: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809608-61DF-2632-F067-941FFA949502}"/>
              </a:ext>
            </a:extLst>
          </p:cNvPr>
          <p:cNvSpPr txBox="1"/>
          <p:nvPr/>
        </p:nvSpPr>
        <p:spPr>
          <a:xfrm>
            <a:off x="2446944" y="2824166"/>
            <a:ext cx="214797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3:</a:t>
            </a:r>
          </a:p>
          <a:p>
            <a:endParaRPr lang="en-US" sz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B06C66-5C86-C019-1386-6A182FE39774}"/>
              </a:ext>
            </a:extLst>
          </p:cNvPr>
          <p:cNvSpPr txBox="1"/>
          <p:nvPr/>
        </p:nvSpPr>
        <p:spPr>
          <a:xfrm>
            <a:off x="2444109" y="3641010"/>
            <a:ext cx="214797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4: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A80111-5A0B-C9A5-DB7E-B4D06DD14A2D}"/>
              </a:ext>
            </a:extLst>
          </p:cNvPr>
          <p:cNvSpPr txBox="1"/>
          <p:nvPr/>
        </p:nvSpPr>
        <p:spPr>
          <a:xfrm>
            <a:off x="2464196" y="4405154"/>
            <a:ext cx="214797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5: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9A31B8-AB99-5EFA-01F4-165980AD9B0B}"/>
              </a:ext>
            </a:extLst>
          </p:cNvPr>
          <p:cNvSpPr txBox="1"/>
          <p:nvPr/>
        </p:nvSpPr>
        <p:spPr>
          <a:xfrm>
            <a:off x="2464196" y="5197001"/>
            <a:ext cx="214797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6: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F1378F-6858-B727-622B-037860863964}"/>
              </a:ext>
            </a:extLst>
          </p:cNvPr>
          <p:cNvSpPr txBox="1"/>
          <p:nvPr/>
        </p:nvSpPr>
        <p:spPr>
          <a:xfrm>
            <a:off x="2464196" y="6056595"/>
            <a:ext cx="214797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7: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2" name="TextBox 11"/>
          <p:cNvSpPr txBox="1">
            <a:spLocks/>
          </p:cNvSpPr>
          <p:nvPr/>
        </p:nvSpPr>
        <p:spPr>
          <a:xfrm>
            <a:off x="6449426" y="831526"/>
            <a:ext cx="1450415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Interventions</a:t>
            </a:r>
            <a:endParaRPr lang="en-US" sz="1400" b="1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B9E03D-4E1A-E7C2-8936-66AEC401B4B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58768" y="4908572"/>
            <a:ext cx="1981199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Intervention Progress Symbol Key: 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Proposed (</a:t>
            </a:r>
            <a:r>
              <a:rPr lang="el-GR" sz="1400" dirty="0">
                <a:solidFill>
                  <a:schemeClr val="tx1"/>
                </a:solidFill>
              </a:rPr>
              <a:t>Δ</a:t>
            </a:r>
            <a:r>
              <a:rPr lang="en-US" sz="1400" dirty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70C0"/>
                </a:solidFill>
              </a:rPr>
              <a:t>Planned (□)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7030A0"/>
                </a:solidFill>
              </a:rPr>
              <a:t>In-Process (○)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Completed</a:t>
            </a:r>
            <a:r>
              <a:rPr lang="en-US" sz="1400" dirty="0">
                <a:solidFill>
                  <a:srgbClr val="00B050"/>
                </a:solidFill>
              </a:rPr>
              <a:t> 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(●)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Abandoned (</a:t>
            </a:r>
            <a:r>
              <a:rPr lang="en-US" sz="1000" b="1" dirty="0">
                <a:solidFill>
                  <a:srgbClr val="C00000"/>
                </a:solidFill>
              </a:rPr>
              <a:t>ⓧ</a:t>
            </a:r>
            <a:r>
              <a:rPr lang="en-US" sz="1400" dirty="0">
                <a:solidFill>
                  <a:srgbClr val="FF0000"/>
                </a:solidFill>
              </a:rPr>
              <a:t>)</a:t>
            </a:r>
            <a:r>
              <a:rPr lang="en-US" sz="1400" dirty="0">
                <a:solidFill>
                  <a:srgbClr val="FFC000"/>
                </a:solidFill>
              </a:rPr>
              <a:t>	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CC61470-E238-C8AD-A395-425644BAD41C}"/>
              </a:ext>
            </a:extLst>
          </p:cNvPr>
          <p:cNvSpPr txBox="1"/>
          <p:nvPr/>
        </p:nvSpPr>
        <p:spPr>
          <a:xfrm>
            <a:off x="5023610" y="1225034"/>
            <a:ext cx="4018310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u="sng" dirty="0"/>
              <a:t>Theme/Area of Focus 1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C</a:t>
            </a:r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3C1CF9-D90C-8EA7-C392-A240A0F0903B}"/>
              </a:ext>
            </a:extLst>
          </p:cNvPr>
          <p:cNvSpPr txBox="1"/>
          <p:nvPr/>
        </p:nvSpPr>
        <p:spPr>
          <a:xfrm>
            <a:off x="5023610" y="2080806"/>
            <a:ext cx="4018310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u="sng" dirty="0"/>
              <a:t>Theme/Area of Focus 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C</a:t>
            </a:r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A87605F-D8F2-9A38-6642-654018F8BECA}"/>
              </a:ext>
            </a:extLst>
          </p:cNvPr>
          <p:cNvSpPr txBox="1"/>
          <p:nvPr/>
        </p:nvSpPr>
        <p:spPr>
          <a:xfrm>
            <a:off x="5023610" y="2933124"/>
            <a:ext cx="4018310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u="sng" dirty="0"/>
              <a:t>Theme/Area of Focus 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C</a:t>
            </a:r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5236316-8092-53F0-E4E6-DF56BE98D57D}"/>
              </a:ext>
            </a:extLst>
          </p:cNvPr>
          <p:cNvSpPr txBox="1"/>
          <p:nvPr/>
        </p:nvSpPr>
        <p:spPr>
          <a:xfrm>
            <a:off x="5023610" y="3818714"/>
            <a:ext cx="4018310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u="sng" dirty="0"/>
              <a:t>Theme/Area of Focus 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C</a:t>
            </a:r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5A1408C-6D77-AE57-4564-0133AD93A750}"/>
              </a:ext>
            </a:extLst>
          </p:cNvPr>
          <p:cNvSpPr txBox="1"/>
          <p:nvPr/>
        </p:nvSpPr>
        <p:spPr>
          <a:xfrm>
            <a:off x="5023610" y="4728319"/>
            <a:ext cx="4018310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u="sng" dirty="0"/>
              <a:t>Theme/Area of Focus 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C</a:t>
            </a:r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30CD916-9892-036C-E7A6-11D07557A4E5}"/>
              </a:ext>
            </a:extLst>
          </p:cNvPr>
          <p:cNvSpPr txBox="1"/>
          <p:nvPr/>
        </p:nvSpPr>
        <p:spPr>
          <a:xfrm>
            <a:off x="5023610" y="5611120"/>
            <a:ext cx="4018310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u="sng" dirty="0"/>
              <a:t>Theme/Area of Focus 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</a:rPr>
              <a:t>Intervention C</a:t>
            </a:r>
            <a:endParaRPr lang="en-US" sz="1000" dirty="0"/>
          </a:p>
        </p:txBody>
      </p:sp>
      <p:cxnSp>
        <p:nvCxnSpPr>
          <p:cNvPr id="10" name="Straight Arrow Connector 9" descr="example arrow drawn from intervention box 1 to key driver box 1">
            <a:extLst>
              <a:ext uri="{FF2B5EF4-FFF2-40B4-BE49-F238E27FC236}">
                <a16:creationId xmlns:a16="http://schemas.microsoft.com/office/drawing/2014/main" id="{B1590C40-D695-0829-A8D3-9F745B2BDE16}"/>
              </a:ext>
            </a:extLst>
          </p:cNvPr>
          <p:cNvCxnSpPr>
            <a:cxnSpLocks/>
            <a:stCxn id="28" idx="1"/>
            <a:endCxn id="6" idx="3"/>
          </p:cNvCxnSpPr>
          <p:nvPr/>
        </p:nvCxnSpPr>
        <p:spPr>
          <a:xfrm flipH="1" flipV="1">
            <a:off x="4594922" y="1550415"/>
            <a:ext cx="428688" cy="28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 descr="example arrow drawn from intervention box 1 to key driver box 2">
            <a:extLst>
              <a:ext uri="{FF2B5EF4-FFF2-40B4-BE49-F238E27FC236}">
                <a16:creationId xmlns:a16="http://schemas.microsoft.com/office/drawing/2014/main" id="{A38A740A-0896-BDF1-4282-8D758AC9FB4F}"/>
              </a:ext>
            </a:extLst>
          </p:cNvPr>
          <p:cNvCxnSpPr>
            <a:cxnSpLocks/>
            <a:stCxn id="28" idx="1"/>
            <a:endCxn id="4" idx="3"/>
          </p:cNvCxnSpPr>
          <p:nvPr/>
        </p:nvCxnSpPr>
        <p:spPr>
          <a:xfrm flipH="1">
            <a:off x="4594922" y="1578977"/>
            <a:ext cx="428688" cy="7355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 descr="example arrow drawn from intervention box 2 to key driver box 2">
            <a:extLst>
              <a:ext uri="{FF2B5EF4-FFF2-40B4-BE49-F238E27FC236}">
                <a16:creationId xmlns:a16="http://schemas.microsoft.com/office/drawing/2014/main" id="{3639D825-5F5C-99B2-919A-182AE384D43F}"/>
              </a:ext>
            </a:extLst>
          </p:cNvPr>
          <p:cNvCxnSpPr>
            <a:cxnSpLocks/>
            <a:stCxn id="17" idx="1"/>
            <a:endCxn id="4" idx="3"/>
          </p:cNvCxnSpPr>
          <p:nvPr/>
        </p:nvCxnSpPr>
        <p:spPr>
          <a:xfrm flipH="1" flipV="1">
            <a:off x="4594922" y="2314559"/>
            <a:ext cx="428688" cy="1201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7BC6E8A-2D35-952E-3952-A838B4267251}"/>
              </a:ext>
            </a:extLst>
          </p:cNvPr>
          <p:cNvSpPr txBox="1">
            <a:spLocks/>
          </p:cNvSpPr>
          <p:nvPr/>
        </p:nvSpPr>
        <p:spPr>
          <a:xfrm>
            <a:off x="7591505" y="6485988"/>
            <a:ext cx="1450415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V11.09.23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75128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1">
            <a:extLst>
              <a:ext uri="{FF2B5EF4-FFF2-40B4-BE49-F238E27FC236}">
                <a16:creationId xmlns:a16="http://schemas.microsoft.com/office/drawing/2014/main" id="{B050C4F7-E7BC-DA1E-A058-4B52CFA3BC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725922" y="-810903"/>
            <a:ext cx="7315200" cy="62040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Blank KDD template w/ secondary drivers </a:t>
            </a:r>
          </a:p>
        </p:txBody>
      </p:sp>
      <p:pic>
        <p:nvPicPr>
          <p:cNvPr id="18" name="Picture 17" descr="The Ohio State University Wexner Medical Center and Health Science Colleges logo">
            <a:extLst>
              <a:ext uri="{FF2B5EF4-FFF2-40B4-BE49-F238E27FC236}">
                <a16:creationId xmlns:a16="http://schemas.microsoft.com/office/drawing/2014/main" id="{F557CB2D-354A-9541-85C8-F37B7C11BC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679" y="215407"/>
            <a:ext cx="1346520" cy="597913"/>
          </a:xfrm>
          <a:prstGeom prst="rect">
            <a:avLst/>
          </a:prstGeom>
          <a:noFill/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49F1D1BD-9092-8248-9380-3915F9910EF4}"/>
              </a:ext>
            </a:extLst>
          </p:cNvPr>
          <p:cNvSpPr txBox="1">
            <a:spLocks/>
          </p:cNvSpPr>
          <p:nvPr/>
        </p:nvSpPr>
        <p:spPr>
          <a:xfrm>
            <a:off x="58767" y="890599"/>
            <a:ext cx="1558539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u="sng" dirty="0"/>
              <a:t>KDD Title</a:t>
            </a:r>
            <a:r>
              <a:rPr lang="en-US" sz="1400" dirty="0"/>
              <a:t>: </a:t>
            </a:r>
            <a:br>
              <a:rPr lang="en-US" sz="1400" dirty="0"/>
            </a:b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Write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date, v.#, last edited by NAME</a:t>
            </a:r>
          </a:p>
        </p:txBody>
      </p:sp>
      <p:sp>
        <p:nvSpPr>
          <p:cNvPr id="36" name="TextBox 35"/>
          <p:cNvSpPr txBox="1">
            <a:spLocks/>
          </p:cNvSpPr>
          <p:nvPr/>
        </p:nvSpPr>
        <p:spPr>
          <a:xfrm>
            <a:off x="58769" y="1812848"/>
            <a:ext cx="1558539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u="sng" dirty="0"/>
              <a:t>Global Aim</a:t>
            </a:r>
            <a:r>
              <a:rPr lang="en-US" sz="1400" dirty="0"/>
              <a:t>: </a:t>
            </a:r>
            <a:br>
              <a:rPr lang="en-US" sz="1400" dirty="0"/>
            </a:b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Write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global aim</a:t>
            </a:r>
          </a:p>
          <a:p>
            <a:endParaRPr lang="en-US" sz="1400" u="sng" dirty="0"/>
          </a:p>
          <a:p>
            <a:r>
              <a:rPr lang="en-US" sz="1400" u="sng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AF8420-0E4D-DD38-AEDC-1B44B6680596}"/>
              </a:ext>
            </a:extLst>
          </p:cNvPr>
          <p:cNvSpPr txBox="1">
            <a:spLocks/>
          </p:cNvSpPr>
          <p:nvPr/>
        </p:nvSpPr>
        <p:spPr>
          <a:xfrm>
            <a:off x="58769" y="2936924"/>
            <a:ext cx="1558537" cy="1600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u="sng" dirty="0"/>
              <a:t>SMART Aim</a:t>
            </a:r>
            <a:r>
              <a:rPr lang="en-US" sz="1400" dirty="0"/>
              <a:t>:</a:t>
            </a:r>
            <a:br>
              <a:rPr lang="en-US" sz="1400" dirty="0"/>
            </a:br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Write the SMART aim</a:t>
            </a:r>
            <a:endParaRPr lang="en-US" sz="1400" u="sng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1400" u="sng" dirty="0"/>
          </a:p>
          <a:p>
            <a:endParaRPr lang="en-US" sz="1400" u="sng" dirty="0"/>
          </a:p>
          <a:p>
            <a:endParaRPr lang="en-US" sz="1400" u="sng" dirty="0"/>
          </a:p>
          <a:p>
            <a:r>
              <a:rPr lang="en-US" sz="1400" u="sng" dirty="0"/>
              <a:t> </a:t>
            </a:r>
          </a:p>
        </p:txBody>
      </p:sp>
      <p:sp>
        <p:nvSpPr>
          <p:cNvPr id="22" name="Left Brace 21">
            <a:extLst>
              <a:ext uri="{FF2B5EF4-FFF2-40B4-BE49-F238E27FC236}">
                <a16:creationId xmlns:a16="http://schemas.microsoft.com/office/drawing/2014/main" id="{49CDC5EF-4195-6B4B-AE8C-F69BBD8DA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1622671" y="1164710"/>
            <a:ext cx="301644" cy="4952599"/>
          </a:xfrm>
          <a:prstGeom prst="leftBrace">
            <a:avLst>
              <a:gd name="adj1" fmla="val 0"/>
              <a:gd name="adj2" fmla="val 49165"/>
            </a:avLst>
          </a:prstGeom>
          <a:noFill/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>
            <a:spLocks/>
          </p:cNvSpPr>
          <p:nvPr/>
        </p:nvSpPr>
        <p:spPr>
          <a:xfrm>
            <a:off x="1959269" y="850186"/>
            <a:ext cx="1450415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Key Drivers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30994" y="1227249"/>
            <a:ext cx="167344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1: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412DEA-FC2C-548E-69DC-AA5C7116C7C0}"/>
              </a:ext>
            </a:extLst>
          </p:cNvPr>
          <p:cNvSpPr txBox="1"/>
          <p:nvPr/>
        </p:nvSpPr>
        <p:spPr>
          <a:xfrm>
            <a:off x="1830994" y="1991393"/>
            <a:ext cx="167344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2: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809608-61DF-2632-F067-941FFA949502}"/>
              </a:ext>
            </a:extLst>
          </p:cNvPr>
          <p:cNvSpPr txBox="1"/>
          <p:nvPr/>
        </p:nvSpPr>
        <p:spPr>
          <a:xfrm>
            <a:off x="1830994" y="2824166"/>
            <a:ext cx="167344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3: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B06C66-5C86-C019-1386-6A182FE39774}"/>
              </a:ext>
            </a:extLst>
          </p:cNvPr>
          <p:cNvSpPr txBox="1"/>
          <p:nvPr/>
        </p:nvSpPr>
        <p:spPr>
          <a:xfrm>
            <a:off x="1828159" y="3641010"/>
            <a:ext cx="167344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4: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A80111-5A0B-C9A5-DB7E-B4D06DD14A2D}"/>
              </a:ext>
            </a:extLst>
          </p:cNvPr>
          <p:cNvSpPr txBox="1"/>
          <p:nvPr/>
        </p:nvSpPr>
        <p:spPr>
          <a:xfrm>
            <a:off x="1848246" y="4405154"/>
            <a:ext cx="167344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5: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9A31B8-AB99-5EFA-01F4-165980AD9B0B}"/>
              </a:ext>
            </a:extLst>
          </p:cNvPr>
          <p:cNvSpPr txBox="1"/>
          <p:nvPr/>
        </p:nvSpPr>
        <p:spPr>
          <a:xfrm>
            <a:off x="1848246" y="5197001"/>
            <a:ext cx="167344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Key Driver 6: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BCE6EE-F010-3210-A9D1-B9E6B3BBDB48}"/>
              </a:ext>
            </a:extLst>
          </p:cNvPr>
          <p:cNvSpPr txBox="1"/>
          <p:nvPr/>
        </p:nvSpPr>
        <p:spPr>
          <a:xfrm>
            <a:off x="4253490" y="850186"/>
            <a:ext cx="1646680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342900"/>
            <a:r>
              <a:rPr lang="en-US" sz="1050" b="1" dirty="0">
                <a:solidFill>
                  <a:prstClr val="black"/>
                </a:solidFill>
                <a:latin typeface="Calibri" panose="020F0502020204030204"/>
              </a:rPr>
              <a:t>Secondary Key Drivers</a:t>
            </a:r>
            <a:endParaRPr lang="en-US" sz="1200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11B6243-EC55-9DAD-87AC-3FF9748F6267}"/>
              </a:ext>
            </a:extLst>
          </p:cNvPr>
          <p:cNvSpPr txBox="1"/>
          <p:nvPr/>
        </p:nvSpPr>
        <p:spPr>
          <a:xfrm>
            <a:off x="3610591" y="1233871"/>
            <a:ext cx="2752110" cy="6924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342900"/>
            <a:r>
              <a:rPr lang="en-US" sz="1200" dirty="0"/>
              <a:t>Secondary Key Driver 1:</a:t>
            </a:r>
          </a:p>
          <a:p>
            <a:pPr defTabSz="342900"/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  <a:p>
            <a:pPr defTabSz="342900"/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  <a:p>
            <a:pPr defTabSz="342900"/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F84CE4-D5E2-1D8A-9B8F-8BAE2B317050}"/>
              </a:ext>
            </a:extLst>
          </p:cNvPr>
          <p:cNvSpPr txBox="1"/>
          <p:nvPr/>
        </p:nvSpPr>
        <p:spPr>
          <a:xfrm>
            <a:off x="3610594" y="2077001"/>
            <a:ext cx="275211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342900"/>
            <a:r>
              <a:rPr lang="en-US" sz="1200" dirty="0"/>
              <a:t>Secondary Key Driver 2:</a:t>
            </a:r>
          </a:p>
          <a:p>
            <a:pPr defTabSz="342900"/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  <a:p>
            <a:pPr defTabSz="342900"/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B8B4BF5-E9EF-647C-7797-AB3E4A0CC96A}"/>
              </a:ext>
            </a:extLst>
          </p:cNvPr>
          <p:cNvSpPr txBox="1"/>
          <p:nvPr/>
        </p:nvSpPr>
        <p:spPr>
          <a:xfrm>
            <a:off x="3610593" y="2808940"/>
            <a:ext cx="275211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342900"/>
            <a:r>
              <a:rPr lang="en-US" sz="1200" dirty="0"/>
              <a:t>Secondary Key Driver 3: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  <a:p>
            <a:pPr defTabSz="342900"/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  <a:p>
            <a:pPr defTabSz="342900"/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5AFB2D8-9419-EA99-09E9-0F601E2F22BD}"/>
              </a:ext>
            </a:extLst>
          </p:cNvPr>
          <p:cNvSpPr txBox="1"/>
          <p:nvPr/>
        </p:nvSpPr>
        <p:spPr>
          <a:xfrm>
            <a:off x="3610592" y="3540879"/>
            <a:ext cx="275211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342900"/>
            <a:r>
              <a:rPr lang="en-US" sz="1200" dirty="0"/>
              <a:t>Secondary Key Driver 4:</a:t>
            </a:r>
          </a:p>
          <a:p>
            <a:pPr defTabSz="342900"/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  <a:p>
            <a:pPr defTabSz="342900"/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270A316-F0C3-178C-84AD-57FD7A3CB94C}"/>
              </a:ext>
            </a:extLst>
          </p:cNvPr>
          <p:cNvSpPr txBox="1"/>
          <p:nvPr/>
        </p:nvSpPr>
        <p:spPr>
          <a:xfrm>
            <a:off x="3622046" y="4272818"/>
            <a:ext cx="275211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342900"/>
            <a:r>
              <a:rPr lang="en-US" sz="1200" dirty="0"/>
              <a:t>Secondary Key Driver 5:</a:t>
            </a:r>
          </a:p>
          <a:p>
            <a:pPr defTabSz="342900"/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  <a:p>
            <a:pPr defTabSz="342900"/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5AA3D7C-7308-5E87-EEE7-577730AA5A0B}"/>
              </a:ext>
            </a:extLst>
          </p:cNvPr>
          <p:cNvSpPr txBox="1"/>
          <p:nvPr/>
        </p:nvSpPr>
        <p:spPr>
          <a:xfrm>
            <a:off x="3622046" y="5004757"/>
            <a:ext cx="275211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342900"/>
            <a:r>
              <a:rPr lang="en-US" sz="1200" dirty="0"/>
              <a:t>Secondary Key Driver 6:</a:t>
            </a:r>
          </a:p>
          <a:p>
            <a:pPr defTabSz="342900"/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  <a:p>
            <a:pPr defTabSz="342900"/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" name="TextBox 11"/>
          <p:cNvSpPr txBox="1">
            <a:spLocks/>
          </p:cNvSpPr>
          <p:nvPr/>
        </p:nvSpPr>
        <p:spPr>
          <a:xfrm>
            <a:off x="7051896" y="850186"/>
            <a:ext cx="1450415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/>
              <a:t>Interventions</a:t>
            </a:r>
            <a:endParaRPr lang="en-US" sz="1400" b="1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B9E03D-4E1A-E7C2-8936-66AEC401B4B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/>
          </p:cNvSpPr>
          <p:nvPr/>
        </p:nvSpPr>
        <p:spPr>
          <a:xfrm>
            <a:off x="58767" y="4707331"/>
            <a:ext cx="1558538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Intervention Progress Symbol Key: 	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Proposed (</a:t>
            </a:r>
            <a:r>
              <a:rPr lang="el-GR" sz="1400" dirty="0">
                <a:solidFill>
                  <a:schemeClr val="tx1"/>
                </a:solidFill>
              </a:rPr>
              <a:t>Δ</a:t>
            </a:r>
            <a:r>
              <a:rPr lang="en-US" sz="1400" dirty="0">
                <a:solidFill>
                  <a:schemeClr val="tx1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70C0"/>
                </a:solidFill>
              </a:rPr>
              <a:t>Planned (□)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7030A0"/>
                </a:solidFill>
              </a:rPr>
              <a:t>In-Process (○)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Completed</a:t>
            </a:r>
            <a:r>
              <a:rPr lang="en-US" sz="1400" dirty="0">
                <a:solidFill>
                  <a:srgbClr val="00B050"/>
                </a:solidFill>
              </a:rPr>
              <a:t> 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(●)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C00000"/>
                </a:solidFill>
              </a:rPr>
              <a:t>Abandoned (</a:t>
            </a:r>
            <a:r>
              <a:rPr lang="en-US" sz="1000" b="1" dirty="0">
                <a:solidFill>
                  <a:srgbClr val="C00000"/>
                </a:solidFill>
              </a:rPr>
              <a:t>ⓧ</a:t>
            </a:r>
            <a:r>
              <a:rPr lang="en-US" sz="1400" dirty="0">
                <a:solidFill>
                  <a:srgbClr val="FF0000"/>
                </a:solidFill>
              </a:rPr>
              <a:t>)</a:t>
            </a:r>
            <a:r>
              <a:rPr lang="en-US" sz="1400" dirty="0">
                <a:solidFill>
                  <a:srgbClr val="FFC000"/>
                </a:solidFill>
              </a:rPr>
              <a:t>	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CC61470-E238-C8AD-A395-425644BAD41C}"/>
              </a:ext>
            </a:extLst>
          </p:cNvPr>
          <p:cNvSpPr txBox="1"/>
          <p:nvPr/>
        </p:nvSpPr>
        <p:spPr>
          <a:xfrm>
            <a:off x="6486746" y="1225034"/>
            <a:ext cx="25551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Intervention 1 (Symbol)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93C1CF9-D90C-8EA7-C392-A240A0F0903B}"/>
              </a:ext>
            </a:extLst>
          </p:cNvPr>
          <p:cNvSpPr txBox="1"/>
          <p:nvPr/>
        </p:nvSpPr>
        <p:spPr>
          <a:xfrm>
            <a:off x="6486746" y="2024781"/>
            <a:ext cx="25551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Intervention 2 (Symbol)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A87605F-D8F2-9A38-6642-654018F8BECA}"/>
              </a:ext>
            </a:extLst>
          </p:cNvPr>
          <p:cNvSpPr txBox="1"/>
          <p:nvPr/>
        </p:nvSpPr>
        <p:spPr>
          <a:xfrm>
            <a:off x="6486746" y="2824528"/>
            <a:ext cx="25551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Intervention 3 (Symbol)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5236316-8092-53F0-E4E6-DF56BE98D57D}"/>
              </a:ext>
            </a:extLst>
          </p:cNvPr>
          <p:cNvSpPr txBox="1"/>
          <p:nvPr/>
        </p:nvSpPr>
        <p:spPr>
          <a:xfrm>
            <a:off x="6486746" y="3624275"/>
            <a:ext cx="25551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Intervention 4 (Symbol)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5A1408C-6D77-AE57-4564-0133AD93A750}"/>
              </a:ext>
            </a:extLst>
          </p:cNvPr>
          <p:cNvSpPr txBox="1"/>
          <p:nvPr/>
        </p:nvSpPr>
        <p:spPr>
          <a:xfrm>
            <a:off x="6486746" y="4424022"/>
            <a:ext cx="25551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Intervention 5 (Symbol)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30CD916-9892-036C-E7A6-11D07557A4E5}"/>
              </a:ext>
            </a:extLst>
          </p:cNvPr>
          <p:cNvSpPr txBox="1"/>
          <p:nvPr/>
        </p:nvSpPr>
        <p:spPr>
          <a:xfrm>
            <a:off x="6486746" y="5223770"/>
            <a:ext cx="255517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Intervention 6 (Symbol)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BB21F21-F36A-5944-3963-83FB4DA54187}"/>
              </a:ext>
            </a:extLst>
          </p:cNvPr>
          <p:cNvSpPr txBox="1">
            <a:spLocks/>
          </p:cNvSpPr>
          <p:nvPr/>
        </p:nvSpPr>
        <p:spPr>
          <a:xfrm>
            <a:off x="7591505" y="6485988"/>
            <a:ext cx="1450415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V11.09.23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27074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4d9c46ae-ad99-4b50-89b6-b963884e7b14" xsi:nil="true"/>
    <lcf76f155ced4ddcb4097134ff3c332f xmlns="e6a79a19-aefe-4d2d-8100-acdd4443e72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4CE08B6D371C44B75CA6708DE5B720" ma:contentTypeVersion="20" ma:contentTypeDescription="Create a new document." ma:contentTypeScope="" ma:versionID="8cc3f17ca133874e9e280020ea709a22">
  <xsd:schema xmlns:xsd="http://www.w3.org/2001/XMLSchema" xmlns:xs="http://www.w3.org/2001/XMLSchema" xmlns:p="http://schemas.microsoft.com/office/2006/metadata/properties" xmlns:ns1="http://schemas.microsoft.com/sharepoint/v3" xmlns:ns2="e6a79a19-aefe-4d2d-8100-acdd4443e72e" xmlns:ns3="4d9c46ae-ad99-4b50-89b6-b963884e7b14" targetNamespace="http://schemas.microsoft.com/office/2006/metadata/properties" ma:root="true" ma:fieldsID="5e3c2e90cb92117c9bfe3815314c4bde" ns1:_="" ns2:_="" ns3:_="">
    <xsd:import namespace="http://schemas.microsoft.com/sharepoint/v3"/>
    <xsd:import namespace="e6a79a19-aefe-4d2d-8100-acdd4443e72e"/>
    <xsd:import namespace="4d9c46ae-ad99-4b50-89b6-b963884e7b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a79a19-aefe-4d2d-8100-acdd4443e7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1f133747-7f49-46b8-8a37-07c8968d02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9c46ae-ad99-4b50-89b6-b963884e7b1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0dc06ef-d913-4d4c-b1be-1d17ac61cf0a}" ma:internalName="TaxCatchAll" ma:showField="CatchAllData" ma:web="4d9c46ae-ad99-4b50-89b6-b963884e7b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49900F-789A-43D0-86BE-B80D51879A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692D12-CBC3-4386-8633-CB36693CE9BE}">
  <ds:schemaRefs>
    <ds:schemaRef ds:uri="4fad943b-1cf2-4e6d-b4fb-9c1b597f3d99"/>
    <ds:schemaRef ds:uri="http://schemas.microsoft.com/office/infopath/2007/PartnerControls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fa162096-1025-43bb-8295-03469e1adf9b"/>
    <ds:schemaRef ds:uri="http://schemas.microsoft.com/sharepoint/v3"/>
    <ds:schemaRef ds:uri="http://schemas.openxmlformats.org/package/2006/metadata/core-properties"/>
    <ds:schemaRef ds:uri="http://purl.org/dc/elements/1.1/"/>
    <ds:schemaRef ds:uri="4d9c46ae-ad99-4b50-89b6-b963884e7b14"/>
    <ds:schemaRef ds:uri="e6a79a19-aefe-4d2d-8100-acdd4443e72e"/>
  </ds:schemaRefs>
</ds:datastoreItem>
</file>

<file path=customXml/itemProps3.xml><?xml version="1.0" encoding="utf-8"?>
<ds:datastoreItem xmlns:ds="http://schemas.openxmlformats.org/officeDocument/2006/customXml" ds:itemID="{97020FD9-7E25-4FE2-98B5-13B5EE9028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6a79a19-aefe-4d2d-8100-acdd4443e72e"/>
    <ds:schemaRef ds:uri="4d9c46ae-ad99-4b50-89b6-b963884e7b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483</TotalTime>
  <Words>848</Words>
  <Application>Microsoft Office PowerPoint</Application>
  <PresentationFormat>On-screen Show (4:3)</PresentationFormat>
  <Paragraphs>148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Key Driver Diagram (KDD): OSU Templates</vt:lpstr>
      <vt:lpstr>Additional Logos</vt:lpstr>
      <vt:lpstr>Blank KDD template w/ out common intervention themes</vt:lpstr>
      <vt:lpstr>Blank KDD template w/ common intervention themes</vt:lpstr>
      <vt:lpstr>Blank KDD template w/ secondary drivers </vt:lpstr>
    </vt:vector>
  </TitlesOfParts>
  <Company>UNC Health 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Sten, May-Britt</dc:creator>
  <cp:lastModifiedBy>Gish-Lieberman, Jaclyn</cp:lastModifiedBy>
  <cp:revision>241</cp:revision>
  <dcterms:created xsi:type="dcterms:W3CDTF">2020-09-14T19:18:26Z</dcterms:created>
  <dcterms:modified xsi:type="dcterms:W3CDTF">2023-11-09T15:59:06Z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0x0101000E4CE08B6D371C44B75CA6708DE5B720</vt:lpwstr>
  </property>
</Properties>
</file>