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217A89-DB1F-E3D0-34CD-46493AEFF885}" v="21" dt="2025-06-06T16:03:10.410"/>
    <p1510:client id="{A8F420DA-04D6-7551-CADB-DEF9FF445F5E}" v="57" dt="2025-06-05T17:14:12.8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708" autoAdjust="0"/>
  </p:normalViewPr>
  <p:slideViewPr>
    <p:cSldViewPr snapToGrid="0">
      <p:cViewPr varScale="1">
        <p:scale>
          <a:sx n="100" d="100"/>
          <a:sy n="100" d="100"/>
        </p:scale>
        <p:origin x="72" y="9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B44AA-330D-154E-918E-D136E1EFD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C3FC4-C8D0-4017-0A34-BD4472DDE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71032-D3BF-F170-0A9B-6799A29D9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52A6D-F7E0-7050-ED74-CE31C7EA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10B69-5018-732F-F2CF-1EFE8F91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27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313D9-1943-BC83-16D5-28C803671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5182D6-5087-9934-3681-AFA32817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1A9A1-6199-BA7A-B94F-DA71D52C9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16E50-9F91-0526-6523-FDD6F919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DF6B0-E880-48BA-6468-BDC560E8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30FEF-32AB-B44B-8DA5-560641AEBB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D4FC2-C0DD-F790-59FE-B494D032F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9045D-96BD-2906-1579-B4DEA475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1201D-629D-E89C-15BD-114A9BF0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F41C8-297A-593E-3D84-02DF0B27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3468-1CFF-D268-BA31-8AB0812F4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CFE1C-21A4-A9E2-1472-392F83ECB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E05D1-A360-A307-7D2C-0DDF0253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EEE0C-ACC1-7B0C-014D-764E02BE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30FFB-54FA-1406-AAD7-42290111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65646-490B-32DD-73A8-A8775B02F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4DCA6-946D-D671-D3A2-7F81D7B73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5D27F-9783-DFFF-A692-979F014D3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7679E-3223-6B60-D3C4-3EB7B7D9B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0CBF1-D1BF-63E7-82A2-4526F1213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6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F7787-9176-0C15-F625-361BC673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85ED0-FA5A-D0BA-3CE8-0A785D8FE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C86A2-58EF-C1DF-5DE1-773068D30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BBC1D-E2E4-1EE7-B859-26040560A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9C1F7-68DA-9BEC-E3F1-71BBEFBF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29485-FB26-3B9E-BE2D-8D6827B45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5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8301-EFF4-1E1C-1276-2F47EDDD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D26DF-8C76-4450-9AF8-EEA4454D5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61FB9-342B-1458-9E57-29A633327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54C10E-7DF2-77F8-D8B3-BF352932A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E10673-8213-8B9F-8809-AF16BC50B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FDD1D7-A3F4-E728-EB69-F8C01A7D4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820F07-FD39-5195-B969-04FC5D5E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852417-BDEC-BD71-1298-00FDB2F6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5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8AA5B-EAAB-B4B9-BC52-C8F7853C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D9B12-8383-5F25-4955-88F0F164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DABCE-3B6B-9475-B31F-8D8C08E4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20A74-F344-2627-8851-D0D30F6B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8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FB278E-6A0E-38A5-D155-FD0AD390C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56602-691E-7620-2DC1-B18CFE509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295C4-7E63-906C-B695-4B4A60D0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8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DD94D-4715-6028-542C-BE3BC6EA7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54CB8-41CC-0B66-3032-AC9F8AA5F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95F90-D806-EE0B-EA08-30A5088CA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6A4FC-B0F1-FE9A-1EA2-612669A8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AA001-069C-6260-3852-677D274E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9D2BB-E5D1-6E80-0521-CAF693A0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38C28-1666-3DC2-A99B-004C3EC5C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A592D-D567-DF63-55D1-BA7979EC6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77DC40-E99F-AD9E-A0EE-DDAD1A0BF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83D2FB-2CB4-C5FA-9BEB-DC063D94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2DAF1-60DF-F4F0-AFC3-89BE56CED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C3730-7470-E81C-7178-DF633F3A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4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1B8290-A22E-DD77-A3F7-F7F96E9B3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5DD1F-488A-C99D-E390-2D0431BE1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12D65-EE33-721B-8142-3876741EA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8B85AD-273D-443E-BC09-EFC572DA620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F2DD1-D74C-46F0-8F72-15922A2A9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0CAD1-CA49-BFA0-F470-283A4B27F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0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3B8F2-B92E-B84B-E164-80970CDC3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Gemba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E12263A-7629-388D-D918-6A1194C3C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9681" y="47438"/>
            <a:ext cx="9032686" cy="879187"/>
            <a:chOff x="169681" y="49512"/>
            <a:chExt cx="11896628" cy="7519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498E2A-6541-CD8F-A62B-4A03A3D3B6A7}"/>
                </a:ext>
              </a:extLst>
            </p:cNvPr>
            <p:cNvSpPr/>
            <p:nvPr/>
          </p:nvSpPr>
          <p:spPr>
            <a:xfrm>
              <a:off x="169682" y="49512"/>
              <a:ext cx="11896627" cy="23860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828A2D2-D226-4AD5-10FF-F491A70AEE2C}"/>
                </a:ext>
              </a:extLst>
            </p:cNvPr>
            <p:cNvSpPr/>
            <p:nvPr/>
          </p:nvSpPr>
          <p:spPr>
            <a:xfrm>
              <a:off x="169681" y="285735"/>
              <a:ext cx="11896627" cy="2351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F83AEF1-A7BC-791F-496A-BF26604C6917}"/>
                </a:ext>
              </a:extLst>
            </p:cNvPr>
            <p:cNvSpPr/>
            <p:nvPr/>
          </p:nvSpPr>
          <p:spPr>
            <a:xfrm>
              <a:off x="169681" y="518703"/>
              <a:ext cx="11896627" cy="2828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1FC98BFC-0FA7-282E-997C-8E1D4341CCAB}"/>
              </a:ext>
            </a:extLst>
          </p:cNvPr>
          <p:cNvSpPr txBox="1"/>
          <p:nvPr/>
        </p:nvSpPr>
        <p:spPr>
          <a:xfrm>
            <a:off x="97100" y="48098"/>
            <a:ext cx="394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Date/Start Time and End Time: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DA91EA3-378C-1EFD-C4D8-4566498237F5}"/>
              </a:ext>
            </a:extLst>
          </p:cNvPr>
          <p:cNvSpPr txBox="1"/>
          <p:nvPr/>
        </p:nvSpPr>
        <p:spPr>
          <a:xfrm>
            <a:off x="4543331" y="42767"/>
            <a:ext cx="394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Name: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AA47D91-ED36-7ABF-37AB-173BD03386E3}"/>
              </a:ext>
            </a:extLst>
          </p:cNvPr>
          <p:cNvSpPr txBox="1"/>
          <p:nvPr/>
        </p:nvSpPr>
        <p:spPr>
          <a:xfrm>
            <a:off x="96924" y="318359"/>
            <a:ext cx="394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Case Details: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9169684-2237-E8AE-5180-292DDD3D0667}"/>
              </a:ext>
            </a:extLst>
          </p:cNvPr>
          <p:cNvSpPr txBox="1"/>
          <p:nvPr/>
        </p:nvSpPr>
        <p:spPr>
          <a:xfrm>
            <a:off x="103828" y="627557"/>
            <a:ext cx="91929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1) Intros, 2) Explain the purpose of a GEMBA, 3) Silently observe process, 4) Be respectful &amp; non-judgmental, 5) Document learnings, 6) Ask Why/Clarifying questions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55ABEAB-9E25-81F4-C8E3-9FED63D31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02367" y="43968"/>
            <a:ext cx="2819951" cy="8826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4782C4F-A3C3-C388-6E1C-385838658660}"/>
              </a:ext>
            </a:extLst>
          </p:cNvPr>
          <p:cNvSpPr txBox="1"/>
          <p:nvPr/>
        </p:nvSpPr>
        <p:spPr>
          <a:xfrm>
            <a:off x="9230668" y="46927"/>
            <a:ext cx="2791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Instructions</a:t>
            </a:r>
            <a:r>
              <a:rPr lang="en-US" sz="1200" dirty="0"/>
              <a:t>:</a:t>
            </a:r>
          </a:p>
          <a:p>
            <a:r>
              <a:rPr lang="en-US" sz="1200" dirty="0"/>
              <a:t>Go to the Gemba. Write steps and observations below. Use additional questions (next slide) to generate ideas.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402A0A-A402-658C-4713-55852F7A6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680" y="926625"/>
            <a:ext cx="1899803" cy="136474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E29981-A6A5-8C0B-E3C9-696FACCB5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69483" y="931882"/>
            <a:ext cx="9952837" cy="54980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FD526E6-32A7-2A54-DECB-401249090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680" y="2293090"/>
            <a:ext cx="1899803" cy="4135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4FAE671-2082-3847-006F-2D75E5090A42}"/>
              </a:ext>
            </a:extLst>
          </p:cNvPr>
          <p:cNvSpPr txBox="1"/>
          <p:nvPr/>
        </p:nvSpPr>
        <p:spPr>
          <a:xfrm>
            <a:off x="365717" y="1227780"/>
            <a:ext cx="148202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/>
              <a:t>Questions to Consider</a:t>
            </a:r>
            <a:endParaRPr lang="en-US" sz="14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467BA7D-4E0E-42C9-A706-AFA3F19CF72A}"/>
              </a:ext>
            </a:extLst>
          </p:cNvPr>
          <p:cNvSpPr txBox="1"/>
          <p:nvPr/>
        </p:nvSpPr>
        <p:spPr>
          <a:xfrm>
            <a:off x="169681" y="2291365"/>
            <a:ext cx="2057471" cy="33116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Any sub-steps in the process?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# of employees? 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Roles involved?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Processing time (start/end)?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IT systems or tools utilized? 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% complete &amp; accurate?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Defects / Failures?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Workarounds used?</a:t>
            </a:r>
            <a:endParaRPr lang="en-US" sz="1400" dirty="0">
              <a:ea typeface="Calibri"/>
              <a:cs typeface="Times New Roman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ea typeface="Calibri"/>
                <a:cs typeface="Times New Roman"/>
              </a:rPr>
              <a:t>Communication used?</a:t>
            </a:r>
            <a:endParaRPr lang="en-US" sz="1400" dirty="0">
              <a:ea typeface="Calibri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EF0E7-8D23-FEB5-8CC0-A551A19F098C}"/>
              </a:ext>
            </a:extLst>
          </p:cNvPr>
          <p:cNvSpPr txBox="1"/>
          <p:nvPr/>
        </p:nvSpPr>
        <p:spPr>
          <a:xfrm>
            <a:off x="2069482" y="1006296"/>
            <a:ext cx="9952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Fill in observations here</a:t>
            </a:r>
          </a:p>
        </p:txBody>
      </p:sp>
      <p:pic>
        <p:nvPicPr>
          <p:cNvPr id="63" name="Picture 62" descr="Ohio State University wordmark">
            <a:extLst>
              <a:ext uri="{FF2B5EF4-FFF2-40B4-BE49-F238E27FC236}">
                <a16:creationId xmlns:a16="http://schemas.microsoft.com/office/drawing/2014/main" id="{7F313D59-0058-CE12-525B-49CA1335A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607" y="6421459"/>
            <a:ext cx="891346" cy="4203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0265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4D26F-1BDA-1D8D-1DE2-460674066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Gemba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CB197-CB0E-B356-78E1-A8DB88BC4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559"/>
            <a:ext cx="10515600" cy="60449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Gemba Checklist:</a:t>
            </a:r>
          </a:p>
          <a:p>
            <a:pPr marL="0" indent="0">
              <a:buNone/>
            </a:pPr>
            <a:r>
              <a:rPr lang="en-US" sz="1800" dirty="0"/>
              <a:t>A crucial step in every Gemba is to ask the right questions. Here are some questions to consider including in your checklist, divided into categories:</a:t>
            </a:r>
          </a:p>
        </p:txBody>
      </p:sp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8849A9F8-A68D-A0B5-5D1A-4FA2FAE6F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543889"/>
              </p:ext>
            </p:extLst>
          </p:nvPr>
        </p:nvGraphicFramePr>
        <p:xfrm>
          <a:off x="838200" y="1206629"/>
          <a:ext cx="9814090" cy="5491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7045">
                  <a:extLst>
                    <a:ext uri="{9D8B030D-6E8A-4147-A177-3AD203B41FA5}">
                      <a16:colId xmlns:a16="http://schemas.microsoft.com/office/drawing/2014/main" val="489894462"/>
                    </a:ext>
                  </a:extLst>
                </a:gridCol>
                <a:gridCol w="4907045">
                  <a:extLst>
                    <a:ext uri="{9D8B030D-6E8A-4147-A177-3AD203B41FA5}">
                      <a16:colId xmlns:a16="http://schemas.microsoft.com/office/drawing/2014/main" val="2505833357"/>
                    </a:ext>
                  </a:extLst>
                </a:gridCol>
              </a:tblGrid>
              <a:tr h="149886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People: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How are you today?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understand what the priority is?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predict any obstacles that may impact your performance today?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Quality: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product packaged according to our standards?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product labeled properly?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product ready for shipping?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80699"/>
                  </a:ext>
                </a:extLst>
              </a:tr>
              <a:tr h="1108894">
                <a:tc>
                  <a:txBody>
                    <a:bodyPr/>
                    <a:lstStyle/>
                    <a:p>
                      <a:r>
                        <a:rPr lang="en-US" b="1" dirty="0"/>
                        <a:t>Process:</a:t>
                      </a:r>
                    </a:p>
                    <a:p>
                      <a:r>
                        <a:rPr lang="en-US" sz="1400" dirty="0"/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What is the objective of the process?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Is the team applying our standard best practices?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Have you encountered any technical issues?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Are there any opportunities to improve the process?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Safety: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Have you experienced any incidents lately?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have access to personal protective equipment?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personal protective equipment suitable for the job?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have all the equipment to safely conduct the job?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483696"/>
                  </a:ext>
                </a:extLst>
              </a:tr>
              <a:tr h="718219">
                <a:tc>
                  <a:txBody>
                    <a:bodyPr/>
                    <a:lstStyle/>
                    <a:p>
                      <a:r>
                        <a:rPr lang="en-US" b="1" dirty="0"/>
                        <a:t>Productivity:</a:t>
                      </a:r>
                    </a:p>
                    <a:p>
                      <a:r>
                        <a:rPr lang="en-US" sz="1400" dirty="0"/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Did you encounter any challenges today or productivity issues?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Are there any daily challenges you may be facing that impact productivity?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Does the shift changeover cause any downtime?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Is the equipment fully functional and set to standard? Does it require maintenance?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Is the production rate following a set schedule?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Work Environment: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Does the work environment meet the standards?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have the necessary tools for the job?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workers have proper training for the job?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Does the team need more people to perform the job?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823011"/>
                  </a:ext>
                </a:extLst>
              </a:tr>
            </a:tbl>
          </a:graphicData>
        </a:graphic>
      </p:graphicFrame>
      <p:pic>
        <p:nvPicPr>
          <p:cNvPr id="4" name="Picture 3" descr="Ohio State University wordmark">
            <a:extLst>
              <a:ext uri="{FF2B5EF4-FFF2-40B4-BE49-F238E27FC236}">
                <a16:creationId xmlns:a16="http://schemas.microsoft.com/office/drawing/2014/main" id="{0215B1B6-C6FB-5A16-80EA-1F6C0BDFA9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081" y="6431485"/>
            <a:ext cx="891346" cy="4203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8135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d9c46ae-ad99-4b50-89b6-b963884e7b14" xsi:nil="true"/>
    <_ip_UnifiedCompliancePolicyProperties xmlns="http://schemas.microsoft.com/sharepoint/v3" xsi:nil="true"/>
    <lcf76f155ced4ddcb4097134ff3c332f xmlns="e6a79a19-aefe-4d2d-8100-acdd4443e72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4CE08B6D371C44B75CA6708DE5B720" ma:contentTypeVersion="21" ma:contentTypeDescription="Create a new document." ma:contentTypeScope="" ma:versionID="7d52fb99d169209b007f71c82d4f4ba8">
  <xsd:schema xmlns:xsd="http://www.w3.org/2001/XMLSchema" xmlns:xs="http://www.w3.org/2001/XMLSchema" xmlns:p="http://schemas.microsoft.com/office/2006/metadata/properties" xmlns:ns1="http://schemas.microsoft.com/sharepoint/v3" xmlns:ns2="e6a79a19-aefe-4d2d-8100-acdd4443e72e" xmlns:ns3="4d9c46ae-ad99-4b50-89b6-b963884e7b14" targetNamespace="http://schemas.microsoft.com/office/2006/metadata/properties" ma:root="true" ma:fieldsID="d494e7aba64404f5a1393daa2c068249" ns1:_="" ns2:_="" ns3:_="">
    <xsd:import namespace="http://schemas.microsoft.com/sharepoint/v3"/>
    <xsd:import namespace="e6a79a19-aefe-4d2d-8100-acdd4443e72e"/>
    <xsd:import namespace="4d9c46ae-ad99-4b50-89b6-b963884e7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79a19-aefe-4d2d-8100-acdd4443e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c46ae-ad99-4b50-89b6-b963884e7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dc06ef-d913-4d4c-b1be-1d17ac61cf0a}" ma:internalName="TaxCatchAll" ma:showField="CatchAllData" ma:web="4d9c46ae-ad99-4b50-89b6-b963884e7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A8B024-17F4-49BD-89E8-B5EDCBE1945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9c46ae-ad99-4b50-89b6-b963884e7b14"/>
    <ds:schemaRef ds:uri="e6a79a19-aefe-4d2d-8100-acdd4443e72e"/>
  </ds:schemaRefs>
</ds:datastoreItem>
</file>

<file path=customXml/itemProps2.xml><?xml version="1.0" encoding="utf-8"?>
<ds:datastoreItem xmlns:ds="http://schemas.openxmlformats.org/officeDocument/2006/customXml" ds:itemID="{117C647B-5A5F-4DF6-BA4A-7ABBE692A2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a79a19-aefe-4d2d-8100-acdd4443e72e"/>
    <ds:schemaRef ds:uri="4d9c46ae-ad99-4b50-89b6-b963884e7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35EB6D-DB9C-4997-8B85-24EAED124C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405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Gemba</vt:lpstr>
      <vt:lpstr>Gemba checklist</vt:lpstr>
    </vt:vector>
  </TitlesOfParts>
  <Company>The Ohio State University Wexner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McCord, Robert</dc:creator>
  <cp:lastModifiedBy>McCord, Robert</cp:lastModifiedBy>
  <cp:revision>42</cp:revision>
  <dcterms:created xsi:type="dcterms:W3CDTF">2024-11-21T17:03:14Z</dcterms:created>
  <dcterms:modified xsi:type="dcterms:W3CDTF">2025-06-27T13:54:43Z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3BA98C4C-050D-4C69-A1DC-BB6C54F44C98</vt:lpwstr>
  </property>
  <property fmtid="{D5CDD505-2E9C-101B-9397-08002B2CF9AE}" pid="3" name="ArticulatePath">
    <vt:lpwstr>GEMBA template</vt:lpwstr>
  </property>
  <property fmtid="{D5CDD505-2E9C-101B-9397-08002B2CF9AE}" pid="4" name="ContentTypeId">
    <vt:lpwstr>0x0101000E4CE08B6D371C44B75CA6708DE5B720</vt:lpwstr>
  </property>
  <property fmtid="{D5CDD505-2E9C-101B-9397-08002B2CF9AE}" pid="5" name="MediaServiceImageTags">
    <vt:lpwstr/>
  </property>
</Properties>
</file>