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3" autoAdjust="0"/>
    <p:restoredTop sz="94708" autoAdjust="0"/>
  </p:normalViewPr>
  <p:slideViewPr>
    <p:cSldViewPr snapToGrid="0">
      <p:cViewPr varScale="1">
        <p:scale>
          <a:sx n="101" d="100"/>
          <a:sy n="101" d="100"/>
        </p:scale>
        <p:origin x="360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tags" Target="tags/tag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B44AA-330D-154E-918E-D136E1EFDC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8C3FC4-C8D0-4017-0A34-BD4472DDE1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71032-D3BF-F170-0A9B-6799A29D9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D52A6D-F7E0-7050-ED74-CE31C7EAD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110B69-5018-732F-F2CF-1EFE8F91E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627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313D9-1943-BC83-16D5-28C803671B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5182D6-5087-9934-3681-AFA328176C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41A9A1-6199-BA7A-B94F-DA71D52C9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616E50-9F91-0526-6523-FDD6F9194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7DF6B0-E880-48BA-6468-BDC560E8C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75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030FEF-32AB-B44B-8DA5-560641AEBB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BD4FC2-C0DD-F790-59FE-B494D032F7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B9045D-96BD-2906-1579-B4DEA4758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81201D-629D-E89C-15BD-114A9BF0C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EF41C8-297A-593E-3D84-02DF0B27C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001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03468-1CFF-D268-BA31-8AB0812F4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9CFE1C-21A4-A9E2-1472-392F83ECB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7E05D1-A360-A307-7D2C-0DDF0253A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FEEE0C-ACC1-7B0C-014D-764E02BE4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30FFB-54FA-1406-AAD7-42290111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6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65646-490B-32DD-73A8-A8775B02F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04DCA6-946D-D671-D3A2-7F81D7B73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65D27F-9783-DFFF-A692-979F014D3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B7679E-3223-6B60-D3C4-3EB7B7D9B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0CBF1-D1BF-63E7-82A2-4526F1213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260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F7787-9176-0C15-F625-361BC6738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85ED0-FA5A-D0BA-3CE8-0A785D8FE8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CC86A2-58EF-C1DF-5DE1-773068D308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ABBC1D-E2E4-1EE7-B859-26040560A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39C1F7-68DA-9BEC-E3F1-71BBEFBF4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029485-FB26-3B9E-BE2D-8D6827B45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753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78301-EFF4-1E1C-1276-2F47EDDD4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CD26DF-8C76-4450-9AF8-EEA4454D5B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C61FB9-342B-1458-9E57-29A633327E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54C10E-7DF2-77F8-D8B3-BF352932A5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E10673-8213-8B9F-8809-AF16BC50B4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FDD1D7-A3F4-E728-EB69-F8C01A7D4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820F07-FD39-5195-B969-04FC5D5EC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852417-BDEC-BD71-1298-00FDB2F64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358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8AA5B-EAAB-B4B9-BC52-C8F7853C4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FDD9B12-8383-5F25-4955-88F0F164A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BDABCE-3B6B-9475-B31F-8D8C08E4C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D20A74-F344-2627-8851-D0D30F6BB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4832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FB278E-6A0E-38A5-D155-FD0AD390C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F56602-691E-7620-2DC1-B18CFE509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6295C4-7E63-906C-B695-4B4A60D0F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689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DD94D-4715-6028-542C-BE3BC6EA7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54CB8-41CC-0B66-3032-AC9F8AA5F9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B95F90-D806-EE0B-EA08-30A5088CA7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46A4FC-B0F1-FE9A-1EA2-612669A8D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CAA001-069C-6260-3852-677D274E7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29D2BB-E5D1-6E80-0521-CAF693A0D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37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38C28-1666-3DC2-A99B-004C3EC5C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9A592D-D567-DF63-55D1-BA7979EC6D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77DC40-E99F-AD9E-A0EE-DDAD1A0BFB0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83D2FB-2CB4-C5FA-9BEB-DC063D944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B85AD-273D-443E-BC09-EFC572DA620C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E2DAF1-60DF-F4F0-AFC3-89BE56CED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CC3730-7470-E81C-7178-DF633F3AA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347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1B8290-A22E-DD77-A3F7-F7F96E9B3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5DD1F-488A-C99D-E390-2D0431BE11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F12D65-EE33-721B-8142-3876741EA1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8B85AD-273D-443E-BC09-EFC572DA620C}" type="datetimeFigureOut">
              <a:rPr lang="en-US" smtClean="0"/>
              <a:t>12/19/2025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4F2DD1-D74C-46F0-8F72-15922A2A92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0CAD1-CA49-BFA0-F470-283A4B27FB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8185F4-AC64-4AB2-9070-880960085D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606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8A692A-2887-74B3-ED2A-DF44D0B82D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>
            <a:extLst>
              <a:ext uri="{FF2B5EF4-FFF2-40B4-BE49-F238E27FC236}">
                <a16:creationId xmlns:a16="http://schemas.microsoft.com/office/drawing/2014/main" id="{D709A3BD-FAA2-B8CD-8C76-2828DA836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57805" y="710197"/>
            <a:ext cx="10889892" cy="5511023"/>
            <a:chOff x="657805" y="710197"/>
            <a:chExt cx="10889892" cy="5511023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750E1D67-2C28-90C2-1112-7D97D5DD925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57806" y="1057120"/>
              <a:ext cx="10876388" cy="1417216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8144BBC-6568-E15D-F92C-8A640DF30BE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57805" y="2481244"/>
              <a:ext cx="10876388" cy="176930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B68598C-1C69-508D-EC2D-DD172BB5C5C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61785" y="4247935"/>
              <a:ext cx="10876387" cy="197258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1C834AC-AAC1-86D9-1311-6FC16D5F8A1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6125373" y="711592"/>
              <a:ext cx="1807454" cy="550962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112CCFA-A3C5-343A-C756-C510C33908F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9740243" y="711592"/>
              <a:ext cx="1807454" cy="550962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DB8040A-980A-A832-448C-CC97C6DA6EC5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7932789" y="711592"/>
              <a:ext cx="1807454" cy="550962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EDC005B2-FAA4-77E2-5219-92D49FB70F50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319064" y="711592"/>
              <a:ext cx="1807454" cy="550962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FE14EBD6-BDBF-E0EE-8812-1DC9849E8F8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2510465" y="710197"/>
              <a:ext cx="1807454" cy="550962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234B9EE-DA07-5675-A53F-725BECFEC1B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857111" y="145750"/>
            <a:ext cx="10477777" cy="367826"/>
          </a:xfrm>
          <a:solidFill>
            <a:schemeClr val="bg2"/>
          </a:solidFill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1800" b="1" dirty="0"/>
              <a:t>Simplified Failure Modes and Effort Analysis (</a:t>
            </a:r>
            <a:r>
              <a:rPr lang="en-US" sz="1800" b="1" dirty="0" err="1"/>
              <a:t>sFMEA</a:t>
            </a:r>
            <a:r>
              <a:rPr lang="en-US" sz="1800" b="1" dirty="0"/>
              <a:t>) tool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254C898-AB34-EBA9-DF56-E31164C1D22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08257" y="722420"/>
            <a:ext cx="1682232" cy="302935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en-US" sz="1400" i="1" dirty="0">
                <a:solidFill>
                  <a:schemeClr val="bg2">
                    <a:lumMod val="50000"/>
                  </a:schemeClr>
                </a:solidFill>
              </a:rPr>
              <a:t>Row instructions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8E1BE9D-CF79-5F39-7782-D3E25FFAE6B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7807" y="1073220"/>
            <a:ext cx="2041850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" marR="360680">
              <a:spcBef>
                <a:spcPts val="45"/>
              </a:spcBef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List Steps: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(High Level Process Map) Insert one process step from your high-level process map into each box.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8FA9572-891F-8F0E-AFF2-13493A5D77A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83034" y="2609540"/>
            <a:ext cx="1896069" cy="1528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">
              <a:lnSpc>
                <a:spcPts val="1360"/>
              </a:lnSpc>
            </a:pPr>
            <a:r>
              <a:rPr lang="en-US" sz="1600" b="1" u="sng" dirty="0"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Failure</a:t>
            </a:r>
            <a:r>
              <a:rPr lang="en-US" sz="1600" b="1" u="sng" spc="-20" dirty="0"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Mode:</a:t>
            </a:r>
            <a:endParaRPr lang="en-US" sz="1600" dirty="0">
              <a:latin typeface="Arial"/>
              <a:cs typeface="Arial"/>
            </a:endParaRPr>
          </a:p>
          <a:p>
            <a:pPr marL="68580" marR="65405">
              <a:lnSpc>
                <a:spcPts val="1380"/>
              </a:lnSpc>
              <a:spcBef>
                <a:spcPts val="65"/>
              </a:spcBef>
            </a:pPr>
            <a:r>
              <a:rPr lang="en-US" sz="1100" dirty="0">
                <a:latin typeface="Arial"/>
                <a:cs typeface="Arial"/>
              </a:rPr>
              <a:t>Work</a:t>
            </a:r>
            <a:r>
              <a:rPr lang="en-US" sz="1100" spc="-20" dirty="0">
                <a:latin typeface="Arial"/>
                <a:cs typeface="Arial"/>
              </a:rPr>
              <a:t> </a:t>
            </a:r>
            <a:r>
              <a:rPr lang="en-US" sz="1100" dirty="0">
                <a:latin typeface="Arial"/>
                <a:cs typeface="Arial"/>
              </a:rPr>
              <a:t>with</a:t>
            </a:r>
            <a:r>
              <a:rPr lang="en-US" sz="1100" spc="-15" dirty="0">
                <a:latin typeface="Arial"/>
                <a:cs typeface="Arial"/>
              </a:rPr>
              <a:t> </a:t>
            </a:r>
            <a:r>
              <a:rPr lang="en-US" sz="1100" dirty="0">
                <a:latin typeface="Arial"/>
                <a:cs typeface="Arial"/>
              </a:rPr>
              <a:t>your</a:t>
            </a:r>
            <a:r>
              <a:rPr lang="en-US" sz="1100" spc="-25" dirty="0">
                <a:latin typeface="Arial"/>
                <a:cs typeface="Arial"/>
              </a:rPr>
              <a:t> </a:t>
            </a:r>
            <a:r>
              <a:rPr lang="en-US" sz="1100" dirty="0">
                <a:latin typeface="Arial"/>
                <a:cs typeface="Arial"/>
              </a:rPr>
              <a:t>team</a:t>
            </a:r>
            <a:r>
              <a:rPr lang="en-US" sz="1100" spc="-25" dirty="0">
                <a:latin typeface="Arial"/>
                <a:cs typeface="Arial"/>
              </a:rPr>
              <a:t> to </a:t>
            </a:r>
            <a:r>
              <a:rPr lang="en-US" sz="1100" dirty="0">
                <a:latin typeface="Arial"/>
                <a:cs typeface="Arial"/>
              </a:rPr>
              <a:t>brainstorm</a:t>
            </a:r>
            <a:r>
              <a:rPr lang="en-US" sz="1100" spc="-35" dirty="0">
                <a:latin typeface="Arial"/>
                <a:cs typeface="Arial"/>
              </a:rPr>
              <a:t> </a:t>
            </a:r>
            <a:r>
              <a:rPr lang="en-US" sz="1100" dirty="0">
                <a:latin typeface="Arial"/>
                <a:cs typeface="Arial"/>
              </a:rPr>
              <a:t>existing</a:t>
            </a:r>
            <a:r>
              <a:rPr lang="en-US" sz="1100" spc="-20" dirty="0">
                <a:latin typeface="Arial"/>
                <a:cs typeface="Arial"/>
              </a:rPr>
              <a:t> </a:t>
            </a:r>
            <a:r>
              <a:rPr lang="en-US" sz="1100" spc="-25" dirty="0">
                <a:latin typeface="Arial"/>
                <a:cs typeface="Arial"/>
              </a:rPr>
              <a:t>and </a:t>
            </a:r>
            <a:r>
              <a:rPr lang="en-US" sz="1100" dirty="0">
                <a:latin typeface="Arial"/>
                <a:cs typeface="Arial"/>
              </a:rPr>
              <a:t>potential</a:t>
            </a:r>
            <a:r>
              <a:rPr lang="en-US" sz="1100" spc="-15" dirty="0">
                <a:latin typeface="Arial"/>
                <a:cs typeface="Arial"/>
              </a:rPr>
              <a:t> </a:t>
            </a:r>
            <a:r>
              <a:rPr lang="en-US" sz="1100" dirty="0">
                <a:latin typeface="Arial"/>
                <a:cs typeface="Arial"/>
              </a:rPr>
              <a:t>failures</a:t>
            </a:r>
            <a:r>
              <a:rPr lang="en-US" sz="1100" spc="-15" dirty="0">
                <a:latin typeface="Arial"/>
                <a:cs typeface="Arial"/>
              </a:rPr>
              <a:t> </a:t>
            </a:r>
            <a:r>
              <a:rPr lang="en-US" sz="1100" dirty="0">
                <a:latin typeface="Arial"/>
                <a:cs typeface="Arial"/>
              </a:rPr>
              <a:t>for</a:t>
            </a:r>
            <a:r>
              <a:rPr lang="en-US" sz="1100" spc="-20" dirty="0">
                <a:latin typeface="Arial"/>
                <a:cs typeface="Arial"/>
              </a:rPr>
              <a:t> each </a:t>
            </a:r>
            <a:r>
              <a:rPr lang="en-US" sz="1100" dirty="0">
                <a:latin typeface="Arial"/>
                <a:cs typeface="Arial"/>
              </a:rPr>
              <a:t>step in</a:t>
            </a:r>
            <a:r>
              <a:rPr lang="en-US" sz="1100" spc="-10" dirty="0">
                <a:latin typeface="Arial"/>
                <a:cs typeface="Arial"/>
              </a:rPr>
              <a:t> </a:t>
            </a:r>
            <a:r>
              <a:rPr lang="en-US" sz="1100" dirty="0">
                <a:latin typeface="Arial"/>
                <a:cs typeface="Arial"/>
              </a:rPr>
              <a:t>your</a:t>
            </a:r>
            <a:r>
              <a:rPr lang="en-US" sz="1100" spc="-15" dirty="0">
                <a:latin typeface="Arial"/>
                <a:cs typeface="Arial"/>
              </a:rPr>
              <a:t> </a:t>
            </a:r>
            <a:r>
              <a:rPr lang="en-US" sz="1100" spc="-10" dirty="0">
                <a:latin typeface="Arial"/>
                <a:cs typeface="Arial"/>
              </a:rPr>
              <a:t>process.</a:t>
            </a:r>
            <a:endParaRPr lang="en-US" sz="1100" dirty="0">
              <a:latin typeface="Arial"/>
              <a:cs typeface="Arial"/>
            </a:endParaRPr>
          </a:p>
          <a:p>
            <a:pPr marL="68580">
              <a:lnSpc>
                <a:spcPts val="1315"/>
              </a:lnSpc>
            </a:pPr>
            <a:r>
              <a:rPr lang="en-US" sz="1100" dirty="0">
                <a:latin typeface="Arial"/>
                <a:cs typeface="Arial"/>
              </a:rPr>
              <a:t>Look</a:t>
            </a:r>
            <a:r>
              <a:rPr lang="en-US" sz="1100" spc="-20" dirty="0">
                <a:latin typeface="Arial"/>
                <a:cs typeface="Arial"/>
              </a:rPr>
              <a:t> </a:t>
            </a:r>
            <a:r>
              <a:rPr lang="en-US" sz="1100" dirty="0">
                <a:latin typeface="Arial"/>
                <a:cs typeface="Arial"/>
              </a:rPr>
              <a:t>for</a:t>
            </a:r>
            <a:r>
              <a:rPr lang="en-US" sz="1100" spc="-15" dirty="0">
                <a:latin typeface="Arial"/>
                <a:cs typeface="Arial"/>
              </a:rPr>
              <a:t> </a:t>
            </a:r>
            <a:r>
              <a:rPr lang="en-US" sz="1100" dirty="0">
                <a:latin typeface="Arial"/>
                <a:cs typeface="Arial"/>
              </a:rPr>
              <a:t>themes</a:t>
            </a:r>
            <a:r>
              <a:rPr lang="en-US" sz="1100" spc="-5" dirty="0">
                <a:latin typeface="Arial"/>
                <a:cs typeface="Arial"/>
              </a:rPr>
              <a:t> </a:t>
            </a:r>
            <a:r>
              <a:rPr lang="en-US" sz="1100" dirty="0">
                <a:latin typeface="Arial"/>
                <a:cs typeface="Arial"/>
              </a:rPr>
              <a:t>in</a:t>
            </a:r>
            <a:r>
              <a:rPr lang="en-US" sz="1100" spc="-5" dirty="0">
                <a:latin typeface="Arial"/>
                <a:cs typeface="Arial"/>
              </a:rPr>
              <a:t> </a:t>
            </a:r>
            <a:r>
              <a:rPr lang="en-US" sz="1100" spc="-20" dirty="0">
                <a:latin typeface="Arial"/>
                <a:cs typeface="Arial"/>
              </a:rPr>
              <a:t>root</a:t>
            </a:r>
            <a:endParaRPr lang="en-US" sz="1100" dirty="0">
              <a:latin typeface="Arial"/>
              <a:cs typeface="Arial"/>
            </a:endParaRPr>
          </a:p>
          <a:p>
            <a:pPr marL="68580" marR="242570">
              <a:lnSpc>
                <a:spcPts val="1380"/>
              </a:lnSpc>
              <a:spcBef>
                <a:spcPts val="65"/>
              </a:spcBef>
            </a:pPr>
            <a:r>
              <a:rPr lang="en-US" sz="1100" dirty="0">
                <a:latin typeface="Arial"/>
                <a:cs typeface="Arial"/>
              </a:rPr>
              <a:t>/apparent</a:t>
            </a:r>
            <a:r>
              <a:rPr lang="en-US" sz="1100" spc="-25" dirty="0">
                <a:latin typeface="Arial"/>
                <a:cs typeface="Arial"/>
              </a:rPr>
              <a:t> </a:t>
            </a:r>
            <a:r>
              <a:rPr lang="en-US" sz="1100" dirty="0">
                <a:latin typeface="Arial"/>
                <a:cs typeface="Arial"/>
              </a:rPr>
              <a:t>cause</a:t>
            </a:r>
            <a:r>
              <a:rPr lang="en-US" sz="1100" spc="-10" dirty="0">
                <a:latin typeface="Arial"/>
                <a:cs typeface="Arial"/>
              </a:rPr>
              <a:t> within </a:t>
            </a:r>
            <a:r>
              <a:rPr lang="en-US" sz="1100" dirty="0">
                <a:latin typeface="Arial"/>
                <a:cs typeface="Arial"/>
              </a:rPr>
              <a:t>your</a:t>
            </a:r>
            <a:r>
              <a:rPr lang="en-US" sz="1100" spc="-15" dirty="0">
                <a:latin typeface="Arial"/>
                <a:cs typeface="Arial"/>
              </a:rPr>
              <a:t> </a:t>
            </a:r>
            <a:r>
              <a:rPr lang="en-US" sz="1100" dirty="0">
                <a:latin typeface="Arial"/>
                <a:cs typeface="Arial"/>
              </a:rPr>
              <a:t>process</a:t>
            </a:r>
            <a:r>
              <a:rPr lang="en-US" sz="1100" spc="-10" dirty="0">
                <a:latin typeface="Arial"/>
                <a:cs typeface="Arial"/>
              </a:rPr>
              <a:t> failures.</a:t>
            </a:r>
            <a:endParaRPr lang="en-US" sz="1100" dirty="0">
              <a:latin typeface="Arial"/>
              <a:cs typeface="Arial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77566F1-6A0A-2F58-C65B-72440A2991C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2260" y="4476297"/>
            <a:ext cx="1816658" cy="1515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" marR="212090">
              <a:lnSpc>
                <a:spcPts val="1380"/>
              </a:lnSpc>
              <a:spcBef>
                <a:spcPts val="45"/>
              </a:spcBef>
            </a:pPr>
            <a:r>
              <a:rPr lang="en-US" sz="1600" b="1" dirty="0"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Intervention</a:t>
            </a:r>
            <a:r>
              <a:rPr lang="en-US" sz="1600" b="1" spc="-80" dirty="0"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 </a:t>
            </a:r>
            <a:r>
              <a:rPr lang="en-US" sz="1600" b="1" spc="-20" dirty="0"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Ideas: </a:t>
            </a:r>
          </a:p>
          <a:p>
            <a:pPr marL="68580" marR="212090">
              <a:lnSpc>
                <a:spcPts val="1380"/>
              </a:lnSpc>
              <a:spcBef>
                <a:spcPts val="45"/>
              </a:spcBef>
            </a:pPr>
            <a:r>
              <a:rPr lang="en-US" sz="1100" dirty="0">
                <a:latin typeface="Arial"/>
                <a:cs typeface="Arial"/>
              </a:rPr>
              <a:t>Work</a:t>
            </a:r>
            <a:r>
              <a:rPr lang="en-US" sz="1100" spc="-20" dirty="0">
                <a:latin typeface="Arial"/>
                <a:cs typeface="Arial"/>
              </a:rPr>
              <a:t> </a:t>
            </a:r>
            <a:r>
              <a:rPr lang="en-US" sz="1100" dirty="0">
                <a:latin typeface="Arial"/>
                <a:cs typeface="Arial"/>
              </a:rPr>
              <a:t>with</a:t>
            </a:r>
            <a:r>
              <a:rPr lang="en-US" sz="1100" spc="-15" dirty="0">
                <a:latin typeface="Arial"/>
                <a:cs typeface="Arial"/>
              </a:rPr>
              <a:t> </a:t>
            </a:r>
            <a:r>
              <a:rPr lang="en-US" sz="1100" dirty="0">
                <a:latin typeface="Arial"/>
                <a:cs typeface="Arial"/>
              </a:rPr>
              <a:t>your</a:t>
            </a:r>
            <a:r>
              <a:rPr lang="en-US" sz="1100" spc="-25" dirty="0">
                <a:latin typeface="Arial"/>
                <a:cs typeface="Arial"/>
              </a:rPr>
              <a:t> </a:t>
            </a:r>
            <a:r>
              <a:rPr lang="en-US" sz="1100" dirty="0">
                <a:latin typeface="Arial"/>
                <a:cs typeface="Arial"/>
              </a:rPr>
              <a:t>team</a:t>
            </a:r>
            <a:r>
              <a:rPr lang="en-US" sz="1100" spc="-25" dirty="0">
                <a:latin typeface="Arial"/>
                <a:cs typeface="Arial"/>
              </a:rPr>
              <a:t> to </a:t>
            </a:r>
            <a:r>
              <a:rPr lang="en-US" sz="1100" dirty="0">
                <a:latin typeface="Arial"/>
                <a:cs typeface="Arial"/>
              </a:rPr>
              <a:t>develop</a:t>
            </a:r>
            <a:r>
              <a:rPr lang="en-US" sz="1100" spc="-10" dirty="0">
                <a:latin typeface="Arial"/>
                <a:cs typeface="Arial"/>
              </a:rPr>
              <a:t> interventions </a:t>
            </a:r>
            <a:r>
              <a:rPr lang="en-US" sz="1100" dirty="0">
                <a:latin typeface="Arial"/>
                <a:cs typeface="Arial"/>
              </a:rPr>
              <a:t>that</a:t>
            </a:r>
            <a:r>
              <a:rPr lang="en-US" sz="1100" spc="-20" dirty="0">
                <a:latin typeface="Arial"/>
                <a:cs typeface="Arial"/>
              </a:rPr>
              <a:t> </a:t>
            </a:r>
            <a:r>
              <a:rPr lang="en-US" sz="1100" dirty="0">
                <a:latin typeface="Arial"/>
                <a:cs typeface="Arial"/>
              </a:rPr>
              <a:t>address</a:t>
            </a:r>
            <a:r>
              <a:rPr lang="en-US" sz="1100" spc="-10" dirty="0">
                <a:latin typeface="Arial"/>
                <a:cs typeface="Arial"/>
              </a:rPr>
              <a:t> </a:t>
            </a:r>
            <a:r>
              <a:rPr lang="en-US" sz="1100" dirty="0">
                <a:latin typeface="Arial"/>
                <a:cs typeface="Arial"/>
              </a:rPr>
              <a:t>the</a:t>
            </a:r>
            <a:r>
              <a:rPr lang="en-US" sz="1100" spc="-5" dirty="0">
                <a:latin typeface="Arial"/>
                <a:cs typeface="Arial"/>
              </a:rPr>
              <a:t> </a:t>
            </a:r>
            <a:r>
              <a:rPr lang="en-US" sz="1100" spc="-20" dirty="0">
                <a:latin typeface="Arial"/>
                <a:cs typeface="Arial"/>
              </a:rPr>
              <a:t>root </a:t>
            </a:r>
            <a:r>
              <a:rPr lang="en-US" sz="1100" dirty="0">
                <a:latin typeface="Arial"/>
                <a:cs typeface="Arial"/>
              </a:rPr>
              <a:t>causes</a:t>
            </a:r>
            <a:r>
              <a:rPr lang="en-US" sz="1100" spc="-15" dirty="0">
                <a:latin typeface="Arial"/>
                <a:cs typeface="Arial"/>
              </a:rPr>
              <a:t> </a:t>
            </a:r>
            <a:r>
              <a:rPr lang="en-US" sz="1100" dirty="0">
                <a:latin typeface="Arial"/>
                <a:cs typeface="Arial"/>
              </a:rPr>
              <a:t>of your</a:t>
            </a:r>
            <a:r>
              <a:rPr lang="en-US" sz="1100" spc="-5" dirty="0">
                <a:latin typeface="Arial"/>
                <a:cs typeface="Arial"/>
              </a:rPr>
              <a:t> </a:t>
            </a:r>
            <a:r>
              <a:rPr lang="en-US" sz="1100" spc="-25" dirty="0">
                <a:latin typeface="Arial"/>
                <a:cs typeface="Arial"/>
              </a:rPr>
              <a:t>top </a:t>
            </a:r>
            <a:r>
              <a:rPr lang="en-US" sz="1100" spc="-10" dirty="0">
                <a:latin typeface="Arial"/>
                <a:cs typeface="Arial"/>
              </a:rPr>
              <a:t>failures.</a:t>
            </a:r>
            <a:endParaRPr lang="en-US" sz="1100" dirty="0">
              <a:latin typeface="Arial"/>
              <a:cs typeface="Arial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A1E99F3-4D32-04AB-F6ED-753DF24A5AC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77866" y="722420"/>
            <a:ext cx="16226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+mj-lt"/>
              </a:rPr>
              <a:t>Step 1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1C9CA38-53D7-315D-C508-197A78F76CCE}"/>
              </a:ext>
            </a:extLst>
          </p:cNvPr>
          <p:cNvSpPr txBox="1">
            <a:spLocks/>
          </p:cNvSpPr>
          <p:nvPr/>
        </p:nvSpPr>
        <p:spPr>
          <a:xfrm>
            <a:off x="2547698" y="1102667"/>
            <a:ext cx="1682232" cy="125448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1400" i="1" dirty="0">
                <a:solidFill>
                  <a:schemeClr val="bg2">
                    <a:lumMod val="50000"/>
                  </a:schemeClr>
                </a:solidFill>
              </a:rPr>
              <a:t>List step 1 here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EEF761B-01E1-D49D-21CA-6E58F66F246A}"/>
              </a:ext>
            </a:extLst>
          </p:cNvPr>
          <p:cNvSpPr txBox="1">
            <a:spLocks/>
          </p:cNvSpPr>
          <p:nvPr/>
        </p:nvSpPr>
        <p:spPr>
          <a:xfrm>
            <a:off x="2547698" y="2522937"/>
            <a:ext cx="1683380" cy="1600907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1400" i="1" dirty="0">
                <a:solidFill>
                  <a:schemeClr val="bg2">
                    <a:lumMod val="50000"/>
                  </a:schemeClr>
                </a:solidFill>
              </a:rPr>
              <a:t>List potential failures for step 1 here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05E22EF-4C04-46FC-2322-CE4F37DABD07}"/>
              </a:ext>
            </a:extLst>
          </p:cNvPr>
          <p:cNvSpPr txBox="1">
            <a:spLocks/>
          </p:cNvSpPr>
          <p:nvPr/>
        </p:nvSpPr>
        <p:spPr>
          <a:xfrm>
            <a:off x="2492608" y="4320465"/>
            <a:ext cx="1825311" cy="189936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1400" i="1" dirty="0">
                <a:solidFill>
                  <a:schemeClr val="bg2">
                    <a:lumMod val="50000"/>
                  </a:schemeClr>
                </a:solidFill>
              </a:rPr>
              <a:t>List potential interventions to address root causes of top failures for step 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8B56903-233D-0A5E-BC4F-5856500C5B1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384137" y="722420"/>
            <a:ext cx="16226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+mj-lt"/>
              </a:rPr>
              <a:t>Step 2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A48876B-DE97-D0F7-59AA-82D82B6EC32F}"/>
              </a:ext>
            </a:extLst>
          </p:cNvPr>
          <p:cNvSpPr txBox="1">
            <a:spLocks/>
          </p:cNvSpPr>
          <p:nvPr/>
        </p:nvSpPr>
        <p:spPr>
          <a:xfrm>
            <a:off x="4353969" y="1102667"/>
            <a:ext cx="1682232" cy="125448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1400" i="1" dirty="0">
                <a:solidFill>
                  <a:schemeClr val="bg2">
                    <a:lumMod val="50000"/>
                  </a:schemeClr>
                </a:solidFill>
              </a:rPr>
              <a:t>List step 2 here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A954AF2-ACA1-1AFE-476E-669B99750934}"/>
              </a:ext>
            </a:extLst>
          </p:cNvPr>
          <p:cNvSpPr txBox="1">
            <a:spLocks/>
          </p:cNvSpPr>
          <p:nvPr/>
        </p:nvSpPr>
        <p:spPr>
          <a:xfrm>
            <a:off x="4353969" y="2522937"/>
            <a:ext cx="1683380" cy="1600907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1400" i="1" dirty="0">
                <a:solidFill>
                  <a:schemeClr val="bg2">
                    <a:lumMod val="50000"/>
                  </a:schemeClr>
                </a:solidFill>
              </a:rPr>
              <a:t>List potential failures for step 2 here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014ABAF-CB3A-9722-83AA-9E113E35BE3B}"/>
              </a:ext>
            </a:extLst>
          </p:cNvPr>
          <p:cNvSpPr txBox="1">
            <a:spLocks/>
          </p:cNvSpPr>
          <p:nvPr/>
        </p:nvSpPr>
        <p:spPr>
          <a:xfrm>
            <a:off x="4298879" y="4320465"/>
            <a:ext cx="1825311" cy="189936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1400" i="1" dirty="0">
                <a:solidFill>
                  <a:schemeClr val="bg2">
                    <a:lumMod val="50000"/>
                  </a:schemeClr>
                </a:solidFill>
              </a:rPr>
              <a:t>List potential interventions to address root causes of top failures for step 2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AFE5016-5A12-E682-9DA2-1D607CC082A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12676" y="736804"/>
            <a:ext cx="16226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+mj-lt"/>
              </a:rPr>
              <a:t>Step 3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A7D6A9D-FDA4-F7DE-FFD7-FA5D4B8E00AE}"/>
              </a:ext>
            </a:extLst>
          </p:cNvPr>
          <p:cNvSpPr txBox="1">
            <a:spLocks/>
          </p:cNvSpPr>
          <p:nvPr/>
        </p:nvSpPr>
        <p:spPr>
          <a:xfrm>
            <a:off x="6182508" y="1117051"/>
            <a:ext cx="1682232" cy="125448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1400" i="1" dirty="0">
                <a:solidFill>
                  <a:schemeClr val="bg2">
                    <a:lumMod val="50000"/>
                  </a:schemeClr>
                </a:solidFill>
              </a:rPr>
              <a:t>List step 3 here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7206819-1860-2FD6-A193-CC93A00F7EDA}"/>
              </a:ext>
            </a:extLst>
          </p:cNvPr>
          <p:cNvSpPr txBox="1">
            <a:spLocks/>
          </p:cNvSpPr>
          <p:nvPr/>
        </p:nvSpPr>
        <p:spPr>
          <a:xfrm>
            <a:off x="6182508" y="2537321"/>
            <a:ext cx="1683380" cy="1600907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1400" i="1" dirty="0">
                <a:solidFill>
                  <a:schemeClr val="bg2">
                    <a:lumMod val="50000"/>
                  </a:schemeClr>
                </a:solidFill>
              </a:rPr>
              <a:t>List potential failures for step 3 here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C3BB5FF-A090-1110-7F54-C8EEF7061251}"/>
              </a:ext>
            </a:extLst>
          </p:cNvPr>
          <p:cNvSpPr txBox="1">
            <a:spLocks/>
          </p:cNvSpPr>
          <p:nvPr/>
        </p:nvSpPr>
        <p:spPr>
          <a:xfrm>
            <a:off x="6127418" y="4334849"/>
            <a:ext cx="1825311" cy="189936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1400" i="1" dirty="0">
                <a:solidFill>
                  <a:schemeClr val="bg2">
                    <a:lumMod val="50000"/>
                  </a:schemeClr>
                </a:solidFill>
              </a:rPr>
              <a:t>List potential interventions to address root causes of top failures for step 3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977F14D-961B-97D8-520C-DE06F5B15B2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055889" y="736804"/>
            <a:ext cx="16226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+mj-lt"/>
              </a:rPr>
              <a:t>Step 4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8916630-78FA-2298-E7DD-45F0CCA5B342}"/>
              </a:ext>
            </a:extLst>
          </p:cNvPr>
          <p:cNvSpPr txBox="1">
            <a:spLocks/>
          </p:cNvSpPr>
          <p:nvPr/>
        </p:nvSpPr>
        <p:spPr>
          <a:xfrm>
            <a:off x="8025721" y="1117051"/>
            <a:ext cx="1682232" cy="125448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1400" i="1" dirty="0">
                <a:solidFill>
                  <a:schemeClr val="bg2">
                    <a:lumMod val="50000"/>
                  </a:schemeClr>
                </a:solidFill>
              </a:rPr>
              <a:t>List step 4 here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1F5BD46B-7D90-359E-3559-D45A1D100EAE}"/>
              </a:ext>
            </a:extLst>
          </p:cNvPr>
          <p:cNvSpPr txBox="1">
            <a:spLocks/>
          </p:cNvSpPr>
          <p:nvPr/>
        </p:nvSpPr>
        <p:spPr>
          <a:xfrm>
            <a:off x="8025721" y="2537321"/>
            <a:ext cx="1683380" cy="1600907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1400" i="1" dirty="0">
                <a:solidFill>
                  <a:schemeClr val="bg2">
                    <a:lumMod val="50000"/>
                  </a:schemeClr>
                </a:solidFill>
              </a:rPr>
              <a:t>List potential failures for step 4 here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F000431-7F63-3232-82A8-A6C711C4F572}"/>
              </a:ext>
            </a:extLst>
          </p:cNvPr>
          <p:cNvSpPr txBox="1">
            <a:spLocks/>
          </p:cNvSpPr>
          <p:nvPr/>
        </p:nvSpPr>
        <p:spPr>
          <a:xfrm>
            <a:off x="7970631" y="4334849"/>
            <a:ext cx="1825311" cy="189936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1400" i="1" dirty="0">
                <a:solidFill>
                  <a:schemeClr val="bg2">
                    <a:lumMod val="50000"/>
                  </a:schemeClr>
                </a:solidFill>
              </a:rPr>
              <a:t>List potential interventions to address root causes of top failures for step 4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07C7D5C-0A3B-E0F5-F9A4-F8467BD874C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871269" y="722420"/>
            <a:ext cx="16226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+mj-lt"/>
              </a:rPr>
              <a:t>Step 5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EC56ECE0-55ED-7026-50FE-726251CE5858}"/>
              </a:ext>
            </a:extLst>
          </p:cNvPr>
          <p:cNvSpPr txBox="1">
            <a:spLocks/>
          </p:cNvSpPr>
          <p:nvPr/>
        </p:nvSpPr>
        <p:spPr>
          <a:xfrm>
            <a:off x="9841101" y="1102667"/>
            <a:ext cx="1682232" cy="125448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1400" i="1" dirty="0">
                <a:solidFill>
                  <a:schemeClr val="bg2">
                    <a:lumMod val="50000"/>
                  </a:schemeClr>
                </a:solidFill>
              </a:rPr>
              <a:t>List step 5 here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C473118-27D4-BC6E-8772-7319FE9BC3BF}"/>
              </a:ext>
            </a:extLst>
          </p:cNvPr>
          <p:cNvSpPr txBox="1">
            <a:spLocks/>
          </p:cNvSpPr>
          <p:nvPr/>
        </p:nvSpPr>
        <p:spPr>
          <a:xfrm>
            <a:off x="9841101" y="2522937"/>
            <a:ext cx="1683380" cy="1600907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1400" i="1" dirty="0">
                <a:solidFill>
                  <a:schemeClr val="bg2">
                    <a:lumMod val="50000"/>
                  </a:schemeClr>
                </a:solidFill>
              </a:rPr>
              <a:t>List potential failures for step 5 here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4416578B-77B4-39A4-E230-23C046B9A092}"/>
              </a:ext>
            </a:extLst>
          </p:cNvPr>
          <p:cNvSpPr txBox="1">
            <a:spLocks/>
          </p:cNvSpPr>
          <p:nvPr/>
        </p:nvSpPr>
        <p:spPr>
          <a:xfrm>
            <a:off x="9786011" y="4320465"/>
            <a:ext cx="1825311" cy="189936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r>
              <a:rPr lang="en-US" sz="1400" i="1" dirty="0">
                <a:solidFill>
                  <a:schemeClr val="bg2">
                    <a:lumMod val="50000"/>
                  </a:schemeClr>
                </a:solidFill>
              </a:rPr>
              <a:t>List potential interventions to address root causes of top failures for step 5</a:t>
            </a:r>
          </a:p>
        </p:txBody>
      </p:sp>
      <p:pic>
        <p:nvPicPr>
          <p:cNvPr id="63" name="Picture 62" descr="Ohio State University wordmark">
            <a:extLst>
              <a:ext uri="{FF2B5EF4-FFF2-40B4-BE49-F238E27FC236}">
                <a16:creationId xmlns:a16="http://schemas.microsoft.com/office/drawing/2014/main" id="{A1B84CB7-4348-9D72-552F-89462441580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6607" y="6345259"/>
            <a:ext cx="891346" cy="4203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043048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CatchAll xmlns="4d9c46ae-ad99-4b50-89b6-b963884e7b14" xsi:nil="true"/>
    <_ip_UnifiedCompliancePolicyProperties xmlns="http://schemas.microsoft.com/sharepoint/v3" xsi:nil="true"/>
    <lcf76f155ced4ddcb4097134ff3c332f xmlns="e6a79a19-aefe-4d2d-8100-acdd4443e72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4CE08B6D371C44B75CA6708DE5B720" ma:contentTypeVersion="22" ma:contentTypeDescription="Create a new document." ma:contentTypeScope="" ma:versionID="0818eeebce7f6be1ba0ef9ddb4b8ef45">
  <xsd:schema xmlns:xsd="http://www.w3.org/2001/XMLSchema" xmlns:xs="http://www.w3.org/2001/XMLSchema" xmlns:p="http://schemas.microsoft.com/office/2006/metadata/properties" xmlns:ns1="http://schemas.microsoft.com/sharepoint/v3" xmlns:ns2="e6a79a19-aefe-4d2d-8100-acdd4443e72e" xmlns:ns3="4d9c46ae-ad99-4b50-89b6-b963884e7b14" targetNamespace="http://schemas.microsoft.com/office/2006/metadata/properties" ma:root="true" ma:fieldsID="8b0b6e0048774e0a54e9ac10f1c20b30" ns1:_="" ns2:_="" ns3:_="">
    <xsd:import namespace="http://schemas.microsoft.com/sharepoint/v3"/>
    <xsd:import namespace="e6a79a19-aefe-4d2d-8100-acdd4443e72e"/>
    <xsd:import namespace="4d9c46ae-ad99-4b50-89b6-b963884e7b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2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3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a79a19-aefe-4d2d-8100-acdd4443e7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1f133747-7f49-46b8-8a37-07c8968d023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6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9c46ae-ad99-4b50-89b6-b963884e7b1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0dc06ef-d913-4d4c-b1be-1d17ac61cf0a}" ma:internalName="TaxCatchAll" ma:showField="CatchAllData" ma:web="4d9c46ae-ad99-4b50-89b6-b963884e7b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A35EB6D-DB9C-4997-8B85-24EAED124C4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1A8B024-17F4-49BD-89E8-B5EDCBE1945C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4d9c46ae-ad99-4b50-89b6-b963884e7b14"/>
    <ds:schemaRef ds:uri="e6a79a19-aefe-4d2d-8100-acdd4443e72e"/>
  </ds:schemaRefs>
</ds:datastoreItem>
</file>

<file path=customXml/itemProps3.xml><?xml version="1.0" encoding="utf-8"?>
<ds:datastoreItem xmlns:ds="http://schemas.openxmlformats.org/officeDocument/2006/customXml" ds:itemID="{A45A1BB2-A5FC-4277-B5C6-07BE9FF2A2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6a79a19-aefe-4d2d-8100-acdd4443e72e"/>
    <ds:schemaRef ds:uri="4d9c46ae-ad99-4b50-89b6-b963884e7b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8db864bc-821c-4dd3-a9c9-5002b5129ec6}" enabled="1" method="Standard" siteId="{0b95a125-791c-4f0a-9f9e-99e36311750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2186</TotalTime>
  <Words>217</Words>
  <Application>Microsoft Office PowerPoint</Application>
  <PresentationFormat>Widescreen</PresentationFormat>
  <Paragraphs>29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Simplified Failure Modes and Effort Analysis (sFMEA) tool</vt:lpstr>
    </vt:vector>
  </TitlesOfParts>
  <Company>The Ohio State University Wexner Medical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Casey Rinehart</dc:creator>
  <cp:lastModifiedBy>Rinehart, Casey</cp:lastModifiedBy>
  <cp:revision>48</cp:revision>
  <dcterms:created xsi:type="dcterms:W3CDTF">2024-11-21T17:03:14Z</dcterms:created>
  <dcterms:modified xsi:type="dcterms:W3CDTF">2025-12-19T15:52:56Z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3BA98C4C-050D-4C69-A1DC-BB6C54F44C98</vt:lpwstr>
  </property>
  <property fmtid="{D5CDD505-2E9C-101B-9397-08002B2CF9AE}" pid="3" name="ArticulatePath">
    <vt:lpwstr>GEMBA template</vt:lpwstr>
  </property>
  <property fmtid="{D5CDD505-2E9C-101B-9397-08002B2CF9AE}" pid="4" name="ContentTypeId">
    <vt:lpwstr>0x0101000E4CE08B6D371C44B75CA6708DE5B720</vt:lpwstr>
  </property>
  <property fmtid="{D5CDD505-2E9C-101B-9397-08002B2CF9AE}" pid="5" name="MediaServiceImageTags">
    <vt:lpwstr/>
  </property>
</Properties>
</file>